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8"/>
  </p:notesMasterIdLst>
  <p:sldIdLst>
    <p:sldId id="295" r:id="rId2"/>
    <p:sldId id="334" r:id="rId3"/>
    <p:sldId id="335" r:id="rId4"/>
    <p:sldId id="336" r:id="rId5"/>
    <p:sldId id="337" r:id="rId6"/>
    <p:sldId id="338" r:id="rId7"/>
    <p:sldId id="344" r:id="rId8"/>
    <p:sldId id="339" r:id="rId9"/>
    <p:sldId id="317" r:id="rId10"/>
    <p:sldId id="318" r:id="rId11"/>
    <p:sldId id="319" r:id="rId12"/>
    <p:sldId id="320" r:id="rId13"/>
    <p:sldId id="321" r:id="rId14"/>
    <p:sldId id="322" r:id="rId15"/>
    <p:sldId id="323" r:id="rId16"/>
    <p:sldId id="324" r:id="rId17"/>
    <p:sldId id="325" r:id="rId18"/>
    <p:sldId id="326" r:id="rId19"/>
    <p:sldId id="327" r:id="rId20"/>
    <p:sldId id="328" r:id="rId21"/>
    <p:sldId id="329" r:id="rId22"/>
    <p:sldId id="331" r:id="rId23"/>
    <p:sldId id="332" r:id="rId24"/>
    <p:sldId id="333" r:id="rId25"/>
    <p:sldId id="299" r:id="rId26"/>
    <p:sldId id="300" r:id="rId27"/>
    <p:sldId id="301" r:id="rId28"/>
    <p:sldId id="342" r:id="rId29"/>
    <p:sldId id="302" r:id="rId30"/>
    <p:sldId id="310" r:id="rId31"/>
    <p:sldId id="311" r:id="rId32"/>
    <p:sldId id="312" r:id="rId33"/>
    <p:sldId id="313" r:id="rId34"/>
    <p:sldId id="314" r:id="rId35"/>
    <p:sldId id="341" r:id="rId36"/>
    <p:sldId id="306" r:id="rId37"/>
    <p:sldId id="315" r:id="rId38"/>
    <p:sldId id="307" r:id="rId39"/>
    <p:sldId id="308" r:id="rId40"/>
    <p:sldId id="309" r:id="rId41"/>
    <p:sldId id="316" r:id="rId42"/>
    <p:sldId id="340" r:id="rId43"/>
    <p:sldId id="345" r:id="rId44"/>
    <p:sldId id="346" r:id="rId45"/>
    <p:sldId id="347" r:id="rId46"/>
    <p:sldId id="348" r:id="rId47"/>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24" autoAdjust="0"/>
    <p:restoredTop sz="94624" autoAdjust="0"/>
  </p:normalViewPr>
  <p:slideViewPr>
    <p:cSldViewPr snapToGrid="0" showGuides="1">
      <p:cViewPr>
        <p:scale>
          <a:sx n="77" d="100"/>
          <a:sy n="77" d="100"/>
        </p:scale>
        <p:origin x="-1146" y="-4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96250F-F148-4CC0-BAD2-BE76C78AABB6}" type="datetimeFigureOut">
              <a:rPr lang="es-MX" smtClean="0"/>
              <a:pPr/>
              <a:t>04/06/2014</a:t>
            </a:fld>
            <a:endParaRPr lang="es-MX"/>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E4D593-D318-4B7D-B18F-F0412D6D4DDE}" type="slidenum">
              <a:rPr lang="es-MX" smtClean="0"/>
              <a:pPr/>
              <a:t>‹Nº›</a:t>
            </a:fld>
            <a:endParaRPr lang="es-MX"/>
          </a:p>
        </p:txBody>
      </p:sp>
    </p:spTree>
    <p:extLst>
      <p:ext uri="{BB962C8B-B14F-4D97-AF65-F5344CB8AC3E}">
        <p14:creationId xmlns:p14="http://schemas.microsoft.com/office/powerpoint/2010/main" val="1324418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18E4D593-D318-4B7D-B18F-F0412D6D4DDE}" type="slidenum">
              <a:rPr lang="es-MX" smtClean="0"/>
              <a:pPr/>
              <a:t>13</a:t>
            </a:fld>
            <a:endParaRPr lang="es-MX"/>
          </a:p>
        </p:txBody>
      </p:sp>
    </p:spTree>
    <p:extLst>
      <p:ext uri="{BB962C8B-B14F-4D97-AF65-F5344CB8AC3E}">
        <p14:creationId xmlns:p14="http://schemas.microsoft.com/office/powerpoint/2010/main" val="7880885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518020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7CAFE300-CE35-464F-B398-E040B42746C8}" type="datetimeFigureOut">
              <a:rPr lang="es-ES" smtClean="0"/>
              <a:pPr/>
              <a:t>04/06/2014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9D42F29-912A-495A-A0A6-C03C08D5D2F8}" type="slidenum">
              <a:rPr lang="es-ES" smtClean="0"/>
              <a:pPr/>
              <a:t>‹Nº›</a:t>
            </a:fld>
            <a:endParaRPr lang="es-ES"/>
          </a:p>
        </p:txBody>
      </p:sp>
    </p:spTree>
    <p:extLst>
      <p:ext uri="{BB962C8B-B14F-4D97-AF65-F5344CB8AC3E}">
        <p14:creationId xmlns:p14="http://schemas.microsoft.com/office/powerpoint/2010/main" val="29374259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7CAFE300-CE35-464F-B398-E040B42746C8}" type="datetimeFigureOut">
              <a:rPr lang="es-ES" smtClean="0"/>
              <a:pPr/>
              <a:t>04/06/2014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9D42F29-912A-495A-A0A6-C03C08D5D2F8}" type="slidenum">
              <a:rPr lang="es-ES" smtClean="0"/>
              <a:pPr/>
              <a:t>‹Nº›</a:t>
            </a:fld>
            <a:endParaRPr lang="es-ES"/>
          </a:p>
        </p:txBody>
      </p:sp>
    </p:spTree>
    <p:extLst>
      <p:ext uri="{BB962C8B-B14F-4D97-AF65-F5344CB8AC3E}">
        <p14:creationId xmlns:p14="http://schemas.microsoft.com/office/powerpoint/2010/main" val="1656774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7CAFE300-CE35-464F-B398-E040B42746C8}" type="datetimeFigureOut">
              <a:rPr lang="es-ES" smtClean="0"/>
              <a:pPr/>
              <a:t>04/06/2014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9D42F29-912A-495A-A0A6-C03C08D5D2F8}" type="slidenum">
              <a:rPr lang="es-ES" smtClean="0"/>
              <a:pPr/>
              <a:t>‹Nº›</a:t>
            </a:fld>
            <a:endParaRPr lang="es-ES"/>
          </a:p>
        </p:txBody>
      </p:sp>
    </p:spTree>
    <p:extLst>
      <p:ext uri="{BB962C8B-B14F-4D97-AF65-F5344CB8AC3E}">
        <p14:creationId xmlns:p14="http://schemas.microsoft.com/office/powerpoint/2010/main" val="2724521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7CAFE300-CE35-464F-B398-E040B42746C8}" type="datetimeFigureOut">
              <a:rPr lang="es-ES" smtClean="0"/>
              <a:pPr/>
              <a:t>04/06/2014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9D42F29-912A-495A-A0A6-C03C08D5D2F8}" type="slidenum">
              <a:rPr lang="es-ES" smtClean="0"/>
              <a:pPr/>
              <a:t>‹Nº›</a:t>
            </a:fld>
            <a:endParaRPr lang="es-ES"/>
          </a:p>
        </p:txBody>
      </p:sp>
    </p:spTree>
    <p:extLst>
      <p:ext uri="{BB962C8B-B14F-4D97-AF65-F5344CB8AC3E}">
        <p14:creationId xmlns:p14="http://schemas.microsoft.com/office/powerpoint/2010/main" val="485374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7CAFE300-CE35-464F-B398-E040B42746C8}" type="datetimeFigureOut">
              <a:rPr lang="es-ES" smtClean="0"/>
              <a:pPr/>
              <a:t>04/06/2014</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39D42F29-912A-495A-A0A6-C03C08D5D2F8}" type="slidenum">
              <a:rPr lang="es-ES" smtClean="0"/>
              <a:pPr/>
              <a:t>‹Nº›</a:t>
            </a:fld>
            <a:endParaRPr lang="es-ES"/>
          </a:p>
        </p:txBody>
      </p:sp>
    </p:spTree>
    <p:extLst>
      <p:ext uri="{BB962C8B-B14F-4D97-AF65-F5344CB8AC3E}">
        <p14:creationId xmlns:p14="http://schemas.microsoft.com/office/powerpoint/2010/main" val="779348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7CAFE300-CE35-464F-B398-E040B42746C8}" type="datetimeFigureOut">
              <a:rPr lang="es-ES" smtClean="0"/>
              <a:pPr/>
              <a:t>04/06/2014</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39D42F29-912A-495A-A0A6-C03C08D5D2F8}" type="slidenum">
              <a:rPr lang="es-ES" smtClean="0"/>
              <a:pPr/>
              <a:t>‹Nº›</a:t>
            </a:fld>
            <a:endParaRPr lang="es-ES"/>
          </a:p>
        </p:txBody>
      </p:sp>
    </p:spTree>
    <p:extLst>
      <p:ext uri="{BB962C8B-B14F-4D97-AF65-F5344CB8AC3E}">
        <p14:creationId xmlns:p14="http://schemas.microsoft.com/office/powerpoint/2010/main" val="513260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7CAFE300-CE35-464F-B398-E040B42746C8}" type="datetimeFigureOut">
              <a:rPr lang="es-ES" smtClean="0"/>
              <a:pPr/>
              <a:t>04/06/2014</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39D42F29-912A-495A-A0A6-C03C08D5D2F8}" type="slidenum">
              <a:rPr lang="es-ES" smtClean="0"/>
              <a:pPr/>
              <a:t>‹Nº›</a:t>
            </a:fld>
            <a:endParaRPr lang="es-ES"/>
          </a:p>
        </p:txBody>
      </p:sp>
    </p:spTree>
    <p:extLst>
      <p:ext uri="{BB962C8B-B14F-4D97-AF65-F5344CB8AC3E}">
        <p14:creationId xmlns:p14="http://schemas.microsoft.com/office/powerpoint/2010/main" val="19604802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AFE300-CE35-464F-B398-E040B42746C8}" type="datetimeFigureOut">
              <a:rPr lang="es-ES" smtClean="0"/>
              <a:pPr/>
              <a:t>04/06/2014</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39D42F29-912A-495A-A0A6-C03C08D5D2F8}" type="slidenum">
              <a:rPr lang="es-ES" smtClean="0"/>
              <a:pPr/>
              <a:t>‹Nº›</a:t>
            </a:fld>
            <a:endParaRPr lang="es-ES"/>
          </a:p>
        </p:txBody>
      </p:sp>
    </p:spTree>
    <p:extLst>
      <p:ext uri="{BB962C8B-B14F-4D97-AF65-F5344CB8AC3E}">
        <p14:creationId xmlns:p14="http://schemas.microsoft.com/office/powerpoint/2010/main" val="2792879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7CAFE300-CE35-464F-B398-E040B42746C8}" type="datetimeFigureOut">
              <a:rPr lang="es-ES" smtClean="0"/>
              <a:pPr/>
              <a:t>04/06/2014</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39D42F29-912A-495A-A0A6-C03C08D5D2F8}" type="slidenum">
              <a:rPr lang="es-ES" smtClean="0"/>
              <a:pPr/>
              <a:t>‹Nº›</a:t>
            </a:fld>
            <a:endParaRPr lang="es-ES"/>
          </a:p>
        </p:txBody>
      </p:sp>
    </p:spTree>
    <p:extLst>
      <p:ext uri="{BB962C8B-B14F-4D97-AF65-F5344CB8AC3E}">
        <p14:creationId xmlns:p14="http://schemas.microsoft.com/office/powerpoint/2010/main" val="175611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7CAFE300-CE35-464F-B398-E040B42746C8}" type="datetimeFigureOut">
              <a:rPr lang="es-ES" smtClean="0"/>
              <a:pPr/>
              <a:t>04/06/2014</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39D42F29-912A-495A-A0A6-C03C08D5D2F8}" type="slidenum">
              <a:rPr lang="es-ES" smtClean="0"/>
              <a:pPr/>
              <a:t>‹Nº›</a:t>
            </a:fld>
            <a:endParaRPr lang="es-ES"/>
          </a:p>
        </p:txBody>
      </p:sp>
    </p:spTree>
    <p:extLst>
      <p:ext uri="{BB962C8B-B14F-4D97-AF65-F5344CB8AC3E}">
        <p14:creationId xmlns:p14="http://schemas.microsoft.com/office/powerpoint/2010/main" val="3892955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AFE300-CE35-464F-B398-E040B42746C8}" type="datetimeFigureOut">
              <a:rPr lang="es-ES" smtClean="0"/>
              <a:pPr/>
              <a:t>04/06/2014</a:t>
            </a:fld>
            <a:endParaRPr lang="es-E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D42F29-912A-495A-A0A6-C03C08D5D2F8}" type="slidenum">
              <a:rPr lang="es-ES" smtClean="0"/>
              <a:pPr/>
              <a:t>‹Nº›</a:t>
            </a:fld>
            <a:endParaRPr lang="es-ES"/>
          </a:p>
        </p:txBody>
      </p:sp>
    </p:spTree>
    <p:extLst>
      <p:ext uri="{BB962C8B-B14F-4D97-AF65-F5344CB8AC3E}">
        <p14:creationId xmlns:p14="http://schemas.microsoft.com/office/powerpoint/2010/main" val="39958655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xml"/><Relationship Id="rId4" Type="http://schemas.openxmlformats.org/officeDocument/2006/relationships/image" Target="../media/image28.jpeg"/></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xml"/><Relationship Id="rId4" Type="http://schemas.openxmlformats.org/officeDocument/2006/relationships/image" Target="../media/image31.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1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1.xml"/><Relationship Id="rId4" Type="http://schemas.openxmlformats.org/officeDocument/2006/relationships/image" Target="../media/image50.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30.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1.xml"/><Relationship Id="rId5" Type="http://schemas.openxmlformats.org/officeDocument/2006/relationships/image" Target="../media/image70.jpeg"/><Relationship Id="rId4" Type="http://schemas.openxmlformats.org/officeDocument/2006/relationships/image" Target="../media/image69.jpeg"/></Relationships>
</file>

<file path=ppt/slides/_rels/slide37.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jpeg"/><Relationship Id="rId1" Type="http://schemas.openxmlformats.org/officeDocument/2006/relationships/slideLayout" Target="../slideLayouts/slideLayout1.xml"/><Relationship Id="rId4" Type="http://schemas.openxmlformats.org/officeDocument/2006/relationships/image" Target="../media/image79.jpeg"/></Relationships>
</file>

<file path=ppt/slides/_rels/slide41.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81.jpeg"/><Relationship Id="rId1" Type="http://schemas.openxmlformats.org/officeDocument/2006/relationships/slideLayout" Target="../slideLayouts/slideLayout1.xml"/><Relationship Id="rId4" Type="http://schemas.openxmlformats.org/officeDocument/2006/relationships/image" Target="../media/image83.jpeg"/></Relationships>
</file>

<file path=ppt/slides/_rels/slide44.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image" Target="../media/image84.jpeg"/><Relationship Id="rId1" Type="http://schemas.openxmlformats.org/officeDocument/2006/relationships/slideLayout" Target="../slideLayouts/slideLayout1.xml"/><Relationship Id="rId4" Type="http://schemas.openxmlformats.org/officeDocument/2006/relationships/image" Target="../media/image86.jpeg"/></Relationships>
</file>

<file path=ppt/slides/_rels/slide45.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image" Target="../media/image87.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xml"/><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644538" y="4336131"/>
            <a:ext cx="5944256" cy="707886"/>
          </a:xfrm>
          <a:prstGeom prst="rect">
            <a:avLst/>
          </a:prstGeom>
          <a:noFill/>
          <a:ln>
            <a:noFill/>
          </a:ln>
        </p:spPr>
        <p:txBody>
          <a:bodyPr wrap="none" lIns="91440" tIns="45720" rIns="91440" bIns="45720">
            <a:spAutoFit/>
          </a:bodyPr>
          <a:lstStyle/>
          <a:p>
            <a:pPr algn="ctr"/>
            <a:r>
              <a:rPr lang="es-ES_tradnl" sz="2400" b="1" i="1" dirty="0" smtClean="0">
                <a:ln w="10541" cmpd="sng">
                  <a:solidFill>
                    <a:srgbClr val="4F81BD">
                      <a:shade val="88000"/>
                      <a:satMod val="110000"/>
                    </a:srgbClr>
                  </a:solidFill>
                  <a:prstDash val="solid"/>
                </a:ln>
                <a:solidFill>
                  <a:prstClr val="black"/>
                </a:solidFill>
                <a:latin typeface="Arial" pitchFamily="34" charset="0"/>
                <a:cs typeface="Arial" pitchFamily="34" charset="0"/>
              </a:rPr>
              <a:t>LIC. FÉLIX CÉSAR SALINAS MORALES</a:t>
            </a:r>
          </a:p>
          <a:p>
            <a:pPr algn="ctr"/>
            <a:r>
              <a:rPr lang="es-ES_tradnl" sz="1600" b="1" i="1" dirty="0" smtClean="0">
                <a:ln w="10541" cmpd="sng">
                  <a:solidFill>
                    <a:srgbClr val="4F81BD">
                      <a:shade val="88000"/>
                      <a:satMod val="110000"/>
                    </a:srgbClr>
                  </a:solidFill>
                  <a:prstDash val="solid"/>
                </a:ln>
                <a:solidFill>
                  <a:prstClr val="black"/>
                </a:solidFill>
                <a:latin typeface="Arial" pitchFamily="34" charset="0"/>
                <a:cs typeface="Arial" pitchFamily="34" charset="0"/>
              </a:rPr>
              <a:t>SECRETARIO DE DESARROLLO SOCIAL MUNICIPAL</a:t>
            </a:r>
            <a:endParaRPr lang="es-ES" sz="1600" b="1" i="1" dirty="0">
              <a:ln w="10541" cmpd="sng">
                <a:solidFill>
                  <a:srgbClr val="4F81BD">
                    <a:shade val="88000"/>
                    <a:satMod val="110000"/>
                  </a:srgbClr>
                </a:solidFill>
                <a:prstDash val="solid"/>
              </a:ln>
              <a:solidFill>
                <a:prstClr val="black"/>
              </a:solidFill>
              <a:latin typeface="Arial" pitchFamily="34" charset="0"/>
              <a:cs typeface="Arial" pitchFamily="34" charset="0"/>
            </a:endParaRPr>
          </a:p>
        </p:txBody>
      </p:sp>
      <p:grpSp>
        <p:nvGrpSpPr>
          <p:cNvPr id="5" name="4 Grupo"/>
          <p:cNvGrpSpPr/>
          <p:nvPr/>
        </p:nvGrpSpPr>
        <p:grpSpPr>
          <a:xfrm>
            <a:off x="1675641" y="1557463"/>
            <a:ext cx="5605121" cy="2107523"/>
            <a:chOff x="1559167" y="1179497"/>
            <a:chExt cx="6774487" cy="2700842"/>
          </a:xfrm>
        </p:grpSpPr>
        <p:pic>
          <p:nvPicPr>
            <p:cNvPr id="6" name="Picture 3" descr="C:\Users\SEC. AYUNTAMIENTO\Desktop\logo Desarrollo Social.jpg"/>
            <p:cNvPicPr>
              <a:picLocks noChangeAspect="1" noChangeArrowheads="1"/>
            </p:cNvPicPr>
            <p:nvPr/>
          </p:nvPicPr>
          <p:blipFill rotWithShape="1">
            <a:blip r:embed="rId2" cstate="print">
              <a:clrChange>
                <a:clrFrom>
                  <a:srgbClr val="FFFFFF"/>
                </a:clrFrom>
                <a:clrTo>
                  <a:srgbClr val="FFFFFF">
                    <a:alpha val="0"/>
                  </a:srgbClr>
                </a:clrTo>
              </a:clrChange>
            </a:blip>
            <a:srcRect l="1217" t="30616" b="18614"/>
            <a:stretch/>
          </p:blipFill>
          <p:spPr bwMode="auto">
            <a:xfrm>
              <a:off x="1559167" y="1559169"/>
              <a:ext cx="6774487" cy="2321170"/>
            </a:xfrm>
            <a:prstGeom prst="rect">
              <a:avLst/>
            </a:prstGeom>
            <a:noFill/>
          </p:spPr>
        </p:pic>
        <p:pic>
          <p:nvPicPr>
            <p:cNvPr id="7" name="6 Imagen"/>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922220" y="1179497"/>
              <a:ext cx="449980" cy="363228"/>
            </a:xfrm>
            <a:prstGeom prst="rect">
              <a:avLst/>
            </a:prstGeom>
          </p:spPr>
        </p:pic>
      </p:grpSp>
      <p:sp>
        <p:nvSpPr>
          <p:cNvPr id="13" name="12 Rectángulo"/>
          <p:cNvSpPr/>
          <p:nvPr/>
        </p:nvSpPr>
        <p:spPr>
          <a:xfrm>
            <a:off x="1283409" y="158234"/>
            <a:ext cx="6932795" cy="954107"/>
          </a:xfrm>
          <a:prstGeom prst="rect">
            <a:avLst/>
          </a:prstGeom>
        </p:spPr>
        <p:txBody>
          <a:bodyPr wrap="none">
            <a:spAutoFit/>
          </a:bodyPr>
          <a:lstStyle/>
          <a:p>
            <a:pPr algn="ctr"/>
            <a:r>
              <a:rPr lang="en-US" sz="2800" b="1" i="1" dirty="0" smtClean="0">
                <a:solidFill>
                  <a:srgbClr val="FFFF66"/>
                </a:solidFill>
                <a:latin typeface="Arial" panose="020B0604020202020204" pitchFamily="34" charset="0"/>
                <a:cs typeface="Arial" panose="020B0604020202020204" pitchFamily="34" charset="0"/>
              </a:rPr>
              <a:t>INFORME  DE ACCIONES REALIZADAS</a:t>
            </a:r>
          </a:p>
          <a:p>
            <a:pPr algn="ctr"/>
            <a:r>
              <a:rPr lang="en-US" sz="2800" b="1" i="1" dirty="0" smtClean="0">
                <a:solidFill>
                  <a:srgbClr val="FFFF66"/>
                </a:solidFill>
                <a:latin typeface="Arial" panose="020B0604020202020204" pitchFamily="34" charset="0"/>
                <a:cs typeface="Arial" panose="020B0604020202020204" pitchFamily="34" charset="0"/>
              </a:rPr>
              <a:t> EN EL MES DE MAYO 2014</a:t>
            </a:r>
            <a:endParaRPr lang="es-ES" sz="2800" b="1" i="1" dirty="0">
              <a:solidFill>
                <a:srgbClr val="FFFF66"/>
              </a:solidFill>
              <a:latin typeface="Arial" panose="020B0604020202020204" pitchFamily="34" charset="0"/>
              <a:cs typeface="Arial" panose="020B0604020202020204"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528"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anim calcmode="lin" valueType="num">
                                      <p:cBhvr>
                                        <p:cTn id="16" dur="500" fill="hold"/>
                                        <p:tgtEl>
                                          <p:spTgt spid="3"/>
                                        </p:tgtEl>
                                        <p:attrNameLst>
                                          <p:attrName>ppt_x</p:attrName>
                                        </p:attrNameLst>
                                      </p:cBhvr>
                                      <p:tavLst>
                                        <p:tav tm="0">
                                          <p:val>
                                            <p:fltVal val="0.5"/>
                                          </p:val>
                                        </p:tav>
                                        <p:tav tm="100000">
                                          <p:val>
                                            <p:strVal val="#ppt_x"/>
                                          </p:val>
                                        </p:tav>
                                      </p:tavLst>
                                    </p:anim>
                                    <p:anim calcmode="lin" valueType="num">
                                      <p:cBhvr>
                                        <p:cTn id="17" dur="500" fill="hold"/>
                                        <p:tgtEl>
                                          <p:spTgt spid="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p:cNvSpPr txBox="1"/>
          <p:nvPr/>
        </p:nvSpPr>
        <p:spPr>
          <a:xfrm>
            <a:off x="332862" y="478865"/>
            <a:ext cx="8488350" cy="584775"/>
          </a:xfrm>
          <a:prstGeom prst="rect">
            <a:avLst/>
          </a:prstGeom>
          <a:noFill/>
        </p:spPr>
        <p:txBody>
          <a:bodyPr wrap="none" rtlCol="0">
            <a:spAutoFit/>
          </a:bodyPr>
          <a:lstStyle/>
          <a:p>
            <a:pPr algn="ctr"/>
            <a:r>
              <a:rPr lang="en-US" sz="3200" b="1" i="1" dirty="0" smtClean="0">
                <a:solidFill>
                  <a:srgbClr val="FFFF66"/>
                </a:solidFill>
                <a:latin typeface="Arial" panose="020B0604020202020204" pitchFamily="34" charset="0"/>
                <a:cs typeface="Arial" panose="020B0604020202020204" pitchFamily="34" charset="0"/>
              </a:rPr>
              <a:t>DIRECCIÓN DE RECREACION Y EVENTOS</a:t>
            </a:r>
          </a:p>
        </p:txBody>
      </p:sp>
      <p:sp>
        <p:nvSpPr>
          <p:cNvPr id="11" name="CuadroTexto 3"/>
          <p:cNvSpPr txBox="1"/>
          <p:nvPr/>
        </p:nvSpPr>
        <p:spPr>
          <a:xfrm>
            <a:off x="3383391" y="6308486"/>
            <a:ext cx="2527167" cy="369332"/>
          </a:xfrm>
          <a:prstGeom prst="rect">
            <a:avLst/>
          </a:prstGeom>
          <a:noFill/>
        </p:spPr>
        <p:txBody>
          <a:bodyPr wrap="none" rtlCol="0">
            <a:spAutoFit/>
          </a:bodyPr>
          <a:lstStyle/>
          <a:p>
            <a:pPr algn="ctr"/>
            <a:r>
              <a:rPr lang="en-US" b="1" i="1" dirty="0" smtClean="0">
                <a:solidFill>
                  <a:srgbClr val="FFFF66"/>
                </a:solidFill>
                <a:latin typeface="Arial" panose="020B0604020202020204" pitchFamily="34" charset="0"/>
                <a:cs typeface="Arial" panose="020B0604020202020204" pitchFamily="34" charset="0"/>
              </a:rPr>
              <a:t>ACCIONES DE MAYO</a:t>
            </a:r>
          </a:p>
        </p:txBody>
      </p:sp>
      <p:sp>
        <p:nvSpPr>
          <p:cNvPr id="13" name="CuadroTexto 3"/>
          <p:cNvSpPr txBox="1"/>
          <p:nvPr/>
        </p:nvSpPr>
        <p:spPr>
          <a:xfrm>
            <a:off x="2246942" y="87088"/>
            <a:ext cx="4660187" cy="369332"/>
          </a:xfrm>
          <a:prstGeom prst="rect">
            <a:avLst/>
          </a:prstGeom>
          <a:noFill/>
        </p:spPr>
        <p:txBody>
          <a:bodyPr wrap="none" rtlCol="0">
            <a:spAutoFit/>
          </a:bodyPr>
          <a:lstStyle/>
          <a:p>
            <a:pPr algn="ctr"/>
            <a:r>
              <a:rPr lang="en-US" b="1" i="1" dirty="0" smtClean="0">
                <a:solidFill>
                  <a:srgbClr val="FFFF66"/>
                </a:solidFill>
                <a:latin typeface="Arial" panose="020B0604020202020204" pitchFamily="34" charset="0"/>
                <a:cs typeface="Arial" panose="020B0604020202020204" pitchFamily="34" charset="0"/>
              </a:rPr>
              <a:t>SECRETARÍA DE DESARROLLO SOCIAL</a:t>
            </a:r>
            <a:endParaRPr lang="es-ES" b="1" i="1" dirty="0">
              <a:solidFill>
                <a:srgbClr val="FFFF66"/>
              </a:solidFill>
              <a:latin typeface="Arial" panose="020B0604020202020204" pitchFamily="34" charset="0"/>
              <a:cs typeface="Arial" panose="020B0604020202020204" pitchFamily="34" charset="0"/>
            </a:endParaRPr>
          </a:p>
        </p:txBody>
      </p:sp>
      <p:pic>
        <p:nvPicPr>
          <p:cNvPr id="5" name="Imagen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8758" y="1368491"/>
            <a:ext cx="2989351" cy="2601597"/>
          </a:xfrm>
          <a:prstGeom prst="rect">
            <a:avLst/>
          </a:prstGeom>
        </p:spPr>
      </p:pic>
      <p:pic>
        <p:nvPicPr>
          <p:cNvPr id="6" name="Imagen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8113" y="1382345"/>
            <a:ext cx="2596214" cy="2601597"/>
          </a:xfrm>
          <a:prstGeom prst="rect">
            <a:avLst/>
          </a:prstGeom>
        </p:spPr>
      </p:pic>
      <p:pic>
        <p:nvPicPr>
          <p:cNvPr id="7" name="Imagen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4931" y="1396201"/>
            <a:ext cx="3018960" cy="2601597"/>
          </a:xfrm>
          <a:prstGeom prst="rect">
            <a:avLst/>
          </a:prstGeom>
        </p:spPr>
      </p:pic>
      <p:sp>
        <p:nvSpPr>
          <p:cNvPr id="8" name="7 Rectángulo"/>
          <p:cNvSpPr/>
          <p:nvPr/>
        </p:nvSpPr>
        <p:spPr>
          <a:xfrm>
            <a:off x="318654" y="4158917"/>
            <a:ext cx="8520545" cy="1015663"/>
          </a:xfrm>
          <a:prstGeom prst="rect">
            <a:avLst/>
          </a:prstGeom>
        </p:spPr>
        <p:txBody>
          <a:bodyPr wrap="square">
            <a:spAutoFit/>
          </a:bodyPr>
          <a:lstStyle/>
          <a:p>
            <a:pPr algn="just">
              <a:buNone/>
            </a:pPr>
            <a:r>
              <a:rPr lang="es-MX" sz="2000" dirty="0" smtClean="0">
                <a:latin typeface="Arial" pitchFamily="34" charset="0"/>
                <a:cs typeface="Arial" pitchFamily="34" charset="0"/>
              </a:rPr>
              <a:t>Se apoyo al DIF en el evento masivo del día de las madres y día del niño, apoyando en el área de juegos mecánicos, entrega de regalos, accesos y con la animación.</a:t>
            </a:r>
            <a:endParaRPr lang="es-MX" sz="2000" dirty="0">
              <a:latin typeface="Arial" pitchFamily="34" charset="0"/>
              <a:cs typeface="Arial" pitchFamily="34" charset="0"/>
            </a:endParaRPr>
          </a:p>
        </p:txBody>
      </p:sp>
    </p:spTree>
    <p:extLst>
      <p:ext uri="{BB962C8B-B14F-4D97-AF65-F5344CB8AC3E}">
        <p14:creationId xmlns:p14="http://schemas.microsoft.com/office/powerpoint/2010/main" val="15483032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043189" y="5460642"/>
            <a:ext cx="6890197" cy="369332"/>
          </a:xfrm>
          <a:prstGeom prst="rect">
            <a:avLst/>
          </a:prstGeom>
          <a:noFill/>
        </p:spPr>
        <p:txBody>
          <a:bodyPr wrap="square" rtlCol="0">
            <a:spAutoFit/>
          </a:bodyPr>
          <a:lstStyle/>
          <a:p>
            <a:endParaRPr lang="es-MX" dirty="0"/>
          </a:p>
        </p:txBody>
      </p:sp>
      <p:sp>
        <p:nvSpPr>
          <p:cNvPr id="10" name="CuadroTexto 9"/>
          <p:cNvSpPr txBox="1"/>
          <p:nvPr/>
        </p:nvSpPr>
        <p:spPr>
          <a:xfrm>
            <a:off x="332862" y="478865"/>
            <a:ext cx="8488350" cy="584775"/>
          </a:xfrm>
          <a:prstGeom prst="rect">
            <a:avLst/>
          </a:prstGeom>
          <a:noFill/>
        </p:spPr>
        <p:txBody>
          <a:bodyPr wrap="none" rtlCol="0">
            <a:spAutoFit/>
          </a:bodyPr>
          <a:lstStyle/>
          <a:p>
            <a:pPr algn="ctr"/>
            <a:r>
              <a:rPr lang="en-US" sz="3200" b="1" i="1" dirty="0" smtClean="0">
                <a:solidFill>
                  <a:srgbClr val="FFFF66"/>
                </a:solidFill>
                <a:latin typeface="Arial" panose="020B0604020202020204" pitchFamily="34" charset="0"/>
                <a:cs typeface="Arial" panose="020B0604020202020204" pitchFamily="34" charset="0"/>
              </a:rPr>
              <a:t>DIRECCIÓN DE RECREACION Y EVENTOS</a:t>
            </a:r>
          </a:p>
        </p:txBody>
      </p:sp>
      <p:sp>
        <p:nvSpPr>
          <p:cNvPr id="14" name="CuadroTexto 3"/>
          <p:cNvSpPr txBox="1"/>
          <p:nvPr/>
        </p:nvSpPr>
        <p:spPr>
          <a:xfrm>
            <a:off x="3383391" y="6308486"/>
            <a:ext cx="2527167" cy="369332"/>
          </a:xfrm>
          <a:prstGeom prst="rect">
            <a:avLst/>
          </a:prstGeom>
          <a:noFill/>
        </p:spPr>
        <p:txBody>
          <a:bodyPr wrap="none" rtlCol="0">
            <a:spAutoFit/>
          </a:bodyPr>
          <a:lstStyle/>
          <a:p>
            <a:pPr algn="ctr"/>
            <a:r>
              <a:rPr lang="en-US" b="1" i="1" dirty="0" smtClean="0">
                <a:solidFill>
                  <a:srgbClr val="FFFF66"/>
                </a:solidFill>
                <a:latin typeface="Arial" panose="020B0604020202020204" pitchFamily="34" charset="0"/>
                <a:cs typeface="Arial" panose="020B0604020202020204" pitchFamily="34" charset="0"/>
              </a:rPr>
              <a:t>ACCIONES DE MAYO</a:t>
            </a:r>
          </a:p>
        </p:txBody>
      </p:sp>
      <p:sp>
        <p:nvSpPr>
          <p:cNvPr id="15" name="CuadroTexto 3"/>
          <p:cNvSpPr txBox="1"/>
          <p:nvPr/>
        </p:nvSpPr>
        <p:spPr>
          <a:xfrm>
            <a:off x="2246942" y="87088"/>
            <a:ext cx="4660187" cy="369332"/>
          </a:xfrm>
          <a:prstGeom prst="rect">
            <a:avLst/>
          </a:prstGeom>
          <a:noFill/>
        </p:spPr>
        <p:txBody>
          <a:bodyPr wrap="none" rtlCol="0">
            <a:spAutoFit/>
          </a:bodyPr>
          <a:lstStyle/>
          <a:p>
            <a:pPr algn="ctr"/>
            <a:r>
              <a:rPr lang="en-US" b="1" i="1" dirty="0" smtClean="0">
                <a:solidFill>
                  <a:srgbClr val="FFFF66"/>
                </a:solidFill>
                <a:latin typeface="Arial" panose="020B0604020202020204" pitchFamily="34" charset="0"/>
                <a:cs typeface="Arial" panose="020B0604020202020204" pitchFamily="34" charset="0"/>
              </a:rPr>
              <a:t>SECRETARÍA DE DESARROLLO SOCIAL</a:t>
            </a:r>
            <a:endParaRPr lang="es-ES" b="1" i="1" dirty="0">
              <a:solidFill>
                <a:srgbClr val="FFFF66"/>
              </a:solidFill>
              <a:latin typeface="Arial" panose="020B0604020202020204" pitchFamily="34" charset="0"/>
              <a:cs typeface="Arial" panose="020B0604020202020204" pitchFamily="34" charset="0"/>
            </a:endParaRPr>
          </a:p>
        </p:txBody>
      </p:sp>
      <p:pic>
        <p:nvPicPr>
          <p:cNvPr id="6" name="Imagen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1673" y="1330036"/>
            <a:ext cx="3102637" cy="2199752"/>
          </a:xfrm>
          <a:prstGeom prst="rect">
            <a:avLst/>
          </a:prstGeom>
        </p:spPr>
      </p:pic>
      <p:pic>
        <p:nvPicPr>
          <p:cNvPr id="7" name="Imagen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1578" y="1354819"/>
            <a:ext cx="2614411" cy="2105696"/>
          </a:xfrm>
          <a:prstGeom prst="rect">
            <a:avLst/>
          </a:prstGeom>
        </p:spPr>
      </p:pic>
      <p:pic>
        <p:nvPicPr>
          <p:cNvPr id="8" name="Imagen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02530" y="1368674"/>
            <a:ext cx="2919797" cy="2105696"/>
          </a:xfrm>
          <a:prstGeom prst="rect">
            <a:avLst/>
          </a:prstGeom>
        </p:spPr>
      </p:pic>
      <p:sp>
        <p:nvSpPr>
          <p:cNvPr id="9" name="8 Rectángulo"/>
          <p:cNvSpPr/>
          <p:nvPr/>
        </p:nvSpPr>
        <p:spPr>
          <a:xfrm>
            <a:off x="346364" y="4532946"/>
            <a:ext cx="8465127" cy="707886"/>
          </a:xfrm>
          <a:prstGeom prst="rect">
            <a:avLst/>
          </a:prstGeom>
        </p:spPr>
        <p:txBody>
          <a:bodyPr wrap="square">
            <a:spAutoFit/>
          </a:bodyPr>
          <a:lstStyle/>
          <a:p>
            <a:pPr algn="just"/>
            <a:r>
              <a:rPr lang="es-MX" sz="2000" dirty="0" smtClean="0">
                <a:latin typeface="Arial" pitchFamily="34" charset="0"/>
                <a:cs typeface="Arial" pitchFamily="34" charset="0"/>
              </a:rPr>
              <a:t>Apoyamos a la Dirección de Concertación Social, con el registro de visitantes y acomodo de empresas, en el evento Feria del Empleo.</a:t>
            </a:r>
          </a:p>
        </p:txBody>
      </p:sp>
    </p:spTree>
    <p:extLst>
      <p:ext uri="{BB962C8B-B14F-4D97-AF65-F5344CB8AC3E}">
        <p14:creationId xmlns:p14="http://schemas.microsoft.com/office/powerpoint/2010/main" val="277314253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4365401" y="2959100"/>
            <a:ext cx="397866" cy="1015663"/>
          </a:xfrm>
          <a:prstGeom prst="rect">
            <a:avLst/>
          </a:prstGeom>
          <a:noFill/>
        </p:spPr>
        <p:txBody>
          <a:bodyPr wrap="none" rtlCol="0">
            <a:spAutoFit/>
          </a:bodyPr>
          <a:lstStyle/>
          <a:p>
            <a:pPr algn="ctr"/>
            <a:r>
              <a:rPr lang="en-US" sz="6000" b="1" i="1" dirty="0" smtClean="0">
                <a:latin typeface="Arial" panose="020B0604020202020204" pitchFamily="34" charset="0"/>
                <a:cs typeface="Arial" panose="020B0604020202020204" pitchFamily="34" charset="0"/>
              </a:rPr>
              <a:t> </a:t>
            </a:r>
            <a:endParaRPr lang="es-ES" sz="6000" b="1" i="1" dirty="0">
              <a:latin typeface="Arial" panose="020B0604020202020204" pitchFamily="34" charset="0"/>
              <a:cs typeface="Arial" panose="020B0604020202020204" pitchFamily="34" charset="0"/>
            </a:endParaRPr>
          </a:p>
        </p:txBody>
      </p:sp>
      <p:sp>
        <p:nvSpPr>
          <p:cNvPr id="6" name="CuadroTexto 5"/>
          <p:cNvSpPr txBox="1"/>
          <p:nvPr/>
        </p:nvSpPr>
        <p:spPr>
          <a:xfrm>
            <a:off x="914400" y="2774434"/>
            <a:ext cx="6941713" cy="461665"/>
          </a:xfrm>
          <a:prstGeom prst="rect">
            <a:avLst/>
          </a:prstGeom>
          <a:noFill/>
        </p:spPr>
        <p:txBody>
          <a:bodyPr wrap="square" rtlCol="0">
            <a:spAutoFit/>
          </a:bodyPr>
          <a:lstStyle/>
          <a:p>
            <a:pPr algn="just"/>
            <a:endParaRPr lang="es-MX" sz="2400" b="1" dirty="0"/>
          </a:p>
        </p:txBody>
      </p:sp>
      <p:sp>
        <p:nvSpPr>
          <p:cNvPr id="13" name="CuadroTexto 12"/>
          <p:cNvSpPr txBox="1"/>
          <p:nvPr/>
        </p:nvSpPr>
        <p:spPr>
          <a:xfrm>
            <a:off x="332862" y="478865"/>
            <a:ext cx="8488350" cy="584775"/>
          </a:xfrm>
          <a:prstGeom prst="rect">
            <a:avLst/>
          </a:prstGeom>
          <a:noFill/>
        </p:spPr>
        <p:txBody>
          <a:bodyPr wrap="none" rtlCol="0">
            <a:spAutoFit/>
          </a:bodyPr>
          <a:lstStyle/>
          <a:p>
            <a:pPr algn="ctr"/>
            <a:r>
              <a:rPr lang="en-US" sz="3200" b="1" i="1" dirty="0" smtClean="0">
                <a:solidFill>
                  <a:srgbClr val="FFFF66"/>
                </a:solidFill>
                <a:latin typeface="Arial" panose="020B0604020202020204" pitchFamily="34" charset="0"/>
                <a:cs typeface="Arial" panose="020B0604020202020204" pitchFamily="34" charset="0"/>
              </a:rPr>
              <a:t>DIRECCIÓN DE RECREACION Y EVENTOS</a:t>
            </a:r>
          </a:p>
        </p:txBody>
      </p:sp>
      <p:sp>
        <p:nvSpPr>
          <p:cNvPr id="14" name="CuadroTexto 3"/>
          <p:cNvSpPr txBox="1"/>
          <p:nvPr/>
        </p:nvSpPr>
        <p:spPr>
          <a:xfrm>
            <a:off x="3383391" y="6308486"/>
            <a:ext cx="2527167" cy="369332"/>
          </a:xfrm>
          <a:prstGeom prst="rect">
            <a:avLst/>
          </a:prstGeom>
          <a:noFill/>
        </p:spPr>
        <p:txBody>
          <a:bodyPr wrap="none" rtlCol="0">
            <a:spAutoFit/>
          </a:bodyPr>
          <a:lstStyle/>
          <a:p>
            <a:pPr algn="ctr"/>
            <a:r>
              <a:rPr lang="en-US" b="1" i="1" dirty="0" smtClean="0">
                <a:solidFill>
                  <a:srgbClr val="FFFF66"/>
                </a:solidFill>
                <a:latin typeface="Arial" panose="020B0604020202020204" pitchFamily="34" charset="0"/>
                <a:cs typeface="Arial" panose="020B0604020202020204" pitchFamily="34" charset="0"/>
              </a:rPr>
              <a:t>ACCIONES DE MAYO</a:t>
            </a:r>
          </a:p>
        </p:txBody>
      </p:sp>
      <p:sp>
        <p:nvSpPr>
          <p:cNvPr id="15" name="CuadroTexto 3"/>
          <p:cNvSpPr txBox="1"/>
          <p:nvPr/>
        </p:nvSpPr>
        <p:spPr>
          <a:xfrm>
            <a:off x="2246942" y="87088"/>
            <a:ext cx="4660187" cy="369332"/>
          </a:xfrm>
          <a:prstGeom prst="rect">
            <a:avLst/>
          </a:prstGeom>
          <a:noFill/>
        </p:spPr>
        <p:txBody>
          <a:bodyPr wrap="none" rtlCol="0">
            <a:spAutoFit/>
          </a:bodyPr>
          <a:lstStyle/>
          <a:p>
            <a:pPr algn="ctr"/>
            <a:r>
              <a:rPr lang="en-US" b="1" i="1" dirty="0" smtClean="0">
                <a:solidFill>
                  <a:srgbClr val="FFFF66"/>
                </a:solidFill>
                <a:latin typeface="Arial" panose="020B0604020202020204" pitchFamily="34" charset="0"/>
                <a:cs typeface="Arial" panose="020B0604020202020204" pitchFamily="34" charset="0"/>
              </a:rPr>
              <a:t>SECRETARÍA DE DESARROLLO SOCIAL</a:t>
            </a:r>
            <a:endParaRPr lang="es-ES" b="1" i="1" dirty="0">
              <a:solidFill>
                <a:srgbClr val="FFFF66"/>
              </a:solidFill>
              <a:latin typeface="Arial" panose="020B0604020202020204" pitchFamily="34" charset="0"/>
              <a:cs typeface="Arial" panose="020B0604020202020204" pitchFamily="34" charset="0"/>
            </a:endParaRPr>
          </a:p>
        </p:txBody>
      </p:sp>
      <p:pic>
        <p:nvPicPr>
          <p:cNvPr id="7"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290618"/>
            <a:ext cx="2736565" cy="2054181"/>
          </a:xfrm>
          <a:prstGeom prst="rect">
            <a:avLst/>
          </a:prstGeom>
        </p:spPr>
      </p:pic>
      <p:pic>
        <p:nvPicPr>
          <p:cNvPr id="8"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40709" y="1376576"/>
            <a:ext cx="3581427" cy="1954368"/>
          </a:xfrm>
          <a:prstGeom prst="rect">
            <a:avLst/>
          </a:prstGeom>
        </p:spPr>
      </p:pic>
      <p:pic>
        <p:nvPicPr>
          <p:cNvPr id="9" name="Imagen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49141" y="1376577"/>
            <a:ext cx="4094859" cy="1954368"/>
          </a:xfrm>
          <a:prstGeom prst="rect">
            <a:avLst/>
          </a:prstGeom>
        </p:spPr>
      </p:pic>
      <p:sp>
        <p:nvSpPr>
          <p:cNvPr id="10" name="9 Rectángulo"/>
          <p:cNvSpPr/>
          <p:nvPr/>
        </p:nvSpPr>
        <p:spPr>
          <a:xfrm>
            <a:off x="471054" y="4117308"/>
            <a:ext cx="8451273" cy="707886"/>
          </a:xfrm>
          <a:prstGeom prst="rect">
            <a:avLst/>
          </a:prstGeom>
        </p:spPr>
        <p:txBody>
          <a:bodyPr wrap="square">
            <a:spAutoFit/>
          </a:bodyPr>
          <a:lstStyle/>
          <a:p>
            <a:r>
              <a:rPr lang="es-MX" sz="2000" dirty="0" smtClean="0">
                <a:latin typeface="Arial" pitchFamily="34" charset="0"/>
                <a:cs typeface="Arial" pitchFamily="34" charset="0"/>
              </a:rPr>
              <a:t>Apoyamos con la animación y atención a los invitados de la  Secretaría de Servicios </a:t>
            </a:r>
            <a:r>
              <a:rPr lang="es-MX" sz="2000" dirty="0" smtClean="0">
                <a:latin typeface="Arial" pitchFamily="34" charset="0"/>
                <a:cs typeface="Arial" pitchFamily="34" charset="0"/>
              </a:rPr>
              <a:t>Públicos, </a:t>
            </a:r>
            <a:r>
              <a:rPr lang="es-MX" sz="2000" dirty="0" smtClean="0">
                <a:latin typeface="Arial" pitchFamily="34" charset="0"/>
                <a:cs typeface="Arial" pitchFamily="34" charset="0"/>
              </a:rPr>
              <a:t>en la entrega de reconocimientos</a:t>
            </a:r>
            <a:endParaRPr lang="es-MX" sz="2000" dirty="0">
              <a:latin typeface="Arial" pitchFamily="34" charset="0"/>
              <a:cs typeface="Arial" pitchFamily="34" charset="0"/>
            </a:endParaRPr>
          </a:p>
        </p:txBody>
      </p:sp>
    </p:spTree>
    <p:extLst>
      <p:ext uri="{BB962C8B-B14F-4D97-AF65-F5344CB8AC3E}">
        <p14:creationId xmlns:p14="http://schemas.microsoft.com/office/powerpoint/2010/main" val="3329766956"/>
      </p:ext>
    </p:extLst>
  </p:cSld>
  <p:clrMapOvr>
    <a:masterClrMapping/>
  </p:clrMapOvr>
  <mc:AlternateContent xmlns:mc="http://schemas.openxmlformats.org/markup-compatibility/2006" xmlns:p14="http://schemas.microsoft.com/office/powerpoint/2010/main">
    <mc:Choice Requires="p14">
      <p:transition spd="slow" p14:dur="1500">
        <p14:ripple dir="ru"/>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332862" y="478865"/>
            <a:ext cx="8488350" cy="584775"/>
          </a:xfrm>
          <a:prstGeom prst="rect">
            <a:avLst/>
          </a:prstGeom>
          <a:noFill/>
        </p:spPr>
        <p:txBody>
          <a:bodyPr wrap="none" rtlCol="0">
            <a:spAutoFit/>
          </a:bodyPr>
          <a:lstStyle/>
          <a:p>
            <a:pPr algn="ctr"/>
            <a:r>
              <a:rPr lang="en-US" sz="3200" b="1" i="1" dirty="0" smtClean="0">
                <a:solidFill>
                  <a:srgbClr val="FFFF66"/>
                </a:solidFill>
                <a:latin typeface="Arial" panose="020B0604020202020204" pitchFamily="34" charset="0"/>
                <a:cs typeface="Arial" panose="020B0604020202020204" pitchFamily="34" charset="0"/>
              </a:rPr>
              <a:t>DIRECCIÓN DE RECREACION Y EVENTOS</a:t>
            </a:r>
          </a:p>
        </p:txBody>
      </p:sp>
      <p:sp>
        <p:nvSpPr>
          <p:cNvPr id="5" name="CuadroTexto 3"/>
          <p:cNvSpPr txBox="1"/>
          <p:nvPr/>
        </p:nvSpPr>
        <p:spPr>
          <a:xfrm>
            <a:off x="2176380" y="6322338"/>
            <a:ext cx="4801314" cy="369332"/>
          </a:xfrm>
          <a:prstGeom prst="rect">
            <a:avLst/>
          </a:prstGeom>
          <a:noFill/>
        </p:spPr>
        <p:txBody>
          <a:bodyPr wrap="none" rtlCol="0">
            <a:spAutoFit/>
          </a:bodyPr>
          <a:lstStyle/>
          <a:p>
            <a:pPr algn="ctr"/>
            <a:r>
              <a:rPr lang="en-US" b="1" i="1" dirty="0" smtClean="0">
                <a:solidFill>
                  <a:srgbClr val="FFFF66"/>
                </a:solidFill>
                <a:latin typeface="Arial" panose="020B0604020202020204" pitchFamily="34" charset="0"/>
                <a:cs typeface="Arial" panose="020B0604020202020204" pitchFamily="34" charset="0"/>
              </a:rPr>
              <a:t>SECRETARÍA DE DESARROLLO SOCIAL</a:t>
            </a:r>
            <a:endParaRPr lang="es-ES" b="1" i="1" dirty="0">
              <a:solidFill>
                <a:srgbClr val="FFFF66"/>
              </a:solidFill>
              <a:latin typeface="Arial" panose="020B0604020202020204" pitchFamily="34" charset="0"/>
              <a:cs typeface="Arial" panose="020B0604020202020204" pitchFamily="34" charset="0"/>
            </a:endParaRPr>
          </a:p>
        </p:txBody>
      </p:sp>
      <p:sp>
        <p:nvSpPr>
          <p:cNvPr id="6" name="8 Rectángulo"/>
          <p:cNvSpPr/>
          <p:nvPr/>
        </p:nvSpPr>
        <p:spPr>
          <a:xfrm>
            <a:off x="1410144" y="0"/>
            <a:ext cx="6628739" cy="584775"/>
          </a:xfrm>
          <a:prstGeom prst="rect">
            <a:avLst/>
          </a:prstGeom>
        </p:spPr>
        <p:txBody>
          <a:bodyPr wrap="none">
            <a:spAutoFit/>
          </a:bodyPr>
          <a:lstStyle/>
          <a:p>
            <a:pPr algn="ctr"/>
            <a:r>
              <a:rPr lang="en-US" sz="3200" b="1" i="1" dirty="0" smtClean="0">
                <a:solidFill>
                  <a:srgbClr val="FFFF66"/>
                </a:solidFill>
                <a:latin typeface="Arial" panose="020B0604020202020204" pitchFamily="34" charset="0"/>
                <a:cs typeface="Arial" panose="020B0604020202020204" pitchFamily="34" charset="0"/>
              </a:rPr>
              <a:t> Compromisos </a:t>
            </a:r>
            <a:r>
              <a:rPr lang="en-US" sz="3200" b="1" i="1" dirty="0" err="1" smtClean="0">
                <a:solidFill>
                  <a:srgbClr val="FFFF66"/>
                </a:solidFill>
                <a:latin typeface="Arial" panose="020B0604020202020204" pitchFamily="34" charset="0"/>
                <a:cs typeface="Arial" panose="020B0604020202020204" pitchFamily="34" charset="0"/>
              </a:rPr>
              <a:t>para</a:t>
            </a:r>
            <a:r>
              <a:rPr lang="en-US" sz="3200" b="1" i="1" dirty="0" smtClean="0">
                <a:solidFill>
                  <a:srgbClr val="FFFF66"/>
                </a:solidFill>
                <a:latin typeface="Arial" panose="020B0604020202020204" pitchFamily="34" charset="0"/>
                <a:cs typeface="Arial" panose="020B0604020202020204" pitchFamily="34" charset="0"/>
              </a:rPr>
              <a:t> </a:t>
            </a:r>
            <a:r>
              <a:rPr lang="en-US" sz="3200" b="1" i="1" dirty="0" err="1" smtClean="0">
                <a:solidFill>
                  <a:srgbClr val="FFFF66"/>
                </a:solidFill>
                <a:latin typeface="Arial" panose="020B0604020202020204" pitchFamily="34" charset="0"/>
                <a:cs typeface="Arial" panose="020B0604020202020204" pitchFamily="34" charset="0"/>
              </a:rPr>
              <a:t>Junio</a:t>
            </a:r>
            <a:r>
              <a:rPr lang="en-US" sz="3200" b="1" i="1" dirty="0" smtClean="0">
                <a:solidFill>
                  <a:srgbClr val="FFFF66"/>
                </a:solidFill>
                <a:latin typeface="Arial" panose="020B0604020202020204" pitchFamily="34" charset="0"/>
                <a:cs typeface="Arial" panose="020B0604020202020204" pitchFamily="34" charset="0"/>
              </a:rPr>
              <a:t> 2014 </a:t>
            </a:r>
            <a:endParaRPr lang="es-ES" sz="3200" b="1" i="1" dirty="0">
              <a:solidFill>
                <a:srgbClr val="FFFF66"/>
              </a:solidFill>
              <a:latin typeface="Arial" panose="020B0604020202020204" pitchFamily="34" charset="0"/>
              <a:cs typeface="Arial" panose="020B0604020202020204" pitchFamily="34" charset="0"/>
            </a:endParaRPr>
          </a:p>
        </p:txBody>
      </p:sp>
      <p:sp>
        <p:nvSpPr>
          <p:cNvPr id="7" name="CuadroTexto 2"/>
          <p:cNvSpPr txBox="1"/>
          <p:nvPr/>
        </p:nvSpPr>
        <p:spPr>
          <a:xfrm>
            <a:off x="721217" y="1565564"/>
            <a:ext cx="7379796" cy="4462760"/>
          </a:xfrm>
          <a:prstGeom prst="rect">
            <a:avLst/>
          </a:prstGeom>
          <a:noFill/>
        </p:spPr>
        <p:txBody>
          <a:bodyPr wrap="square" rtlCol="0">
            <a:spAutoFit/>
          </a:bodyPr>
          <a:lstStyle/>
          <a:p>
            <a:r>
              <a:rPr lang="es-MX" sz="2400" dirty="0" smtClean="0">
                <a:latin typeface="Arial" pitchFamily="34" charset="0"/>
                <a:cs typeface="Arial" pitchFamily="34" charset="0"/>
              </a:rPr>
              <a:t>1.-Entrega de Presentes, para los Papás de esta       Administración (Llaveros, Corbatas De </a:t>
            </a:r>
            <a:r>
              <a:rPr lang="es-MX" sz="2400" dirty="0" err="1" smtClean="0">
                <a:latin typeface="Arial" pitchFamily="34" charset="0"/>
                <a:cs typeface="Arial" pitchFamily="34" charset="0"/>
              </a:rPr>
              <a:t>Fomi</a:t>
            </a:r>
            <a:r>
              <a:rPr lang="es-MX" sz="2400" dirty="0" smtClean="0">
                <a:latin typeface="Arial" pitchFamily="34" charset="0"/>
                <a:cs typeface="Arial" pitchFamily="34" charset="0"/>
              </a:rPr>
              <a:t> Y Foto Del Recuerdo).</a:t>
            </a:r>
          </a:p>
          <a:p>
            <a:endParaRPr lang="es-MX" sz="2400" dirty="0" smtClean="0">
              <a:latin typeface="Arial" pitchFamily="34" charset="0"/>
              <a:cs typeface="Arial" pitchFamily="34" charset="0"/>
            </a:endParaRPr>
          </a:p>
          <a:p>
            <a:r>
              <a:rPr lang="es-MX" sz="2400" dirty="0" smtClean="0">
                <a:latin typeface="Arial" pitchFamily="34" charset="0"/>
                <a:cs typeface="Arial" pitchFamily="34" charset="0"/>
              </a:rPr>
              <a:t> 2.-Brigadas De Corte De Cabello </a:t>
            </a:r>
          </a:p>
          <a:p>
            <a:endParaRPr lang="es-MX" sz="2400" dirty="0" smtClean="0">
              <a:latin typeface="Arial" pitchFamily="34" charset="0"/>
              <a:cs typeface="Arial" pitchFamily="34" charset="0"/>
            </a:endParaRPr>
          </a:p>
          <a:p>
            <a:r>
              <a:rPr lang="es-MX" sz="2400" dirty="0" smtClean="0">
                <a:latin typeface="Arial" pitchFamily="34" charset="0"/>
                <a:cs typeface="Arial" pitchFamily="34" charset="0"/>
              </a:rPr>
              <a:t> 3.-Representación de Obra de Teatro en Escuelas </a:t>
            </a:r>
          </a:p>
          <a:p>
            <a:r>
              <a:rPr lang="es-MX" sz="2400" dirty="0" smtClean="0">
                <a:latin typeface="Arial" pitchFamily="34" charset="0"/>
                <a:cs typeface="Arial" pitchFamily="34" charset="0"/>
              </a:rPr>
              <a:t>sobre Ataque de la Basura.</a:t>
            </a:r>
          </a:p>
          <a:p>
            <a:endParaRPr lang="es-MX" sz="2400" dirty="0" smtClean="0">
              <a:latin typeface="Arial" pitchFamily="34" charset="0"/>
              <a:cs typeface="Arial" pitchFamily="34" charset="0"/>
            </a:endParaRPr>
          </a:p>
          <a:p>
            <a:r>
              <a:rPr lang="es-MX" sz="2400" dirty="0" smtClean="0">
                <a:latin typeface="Arial" pitchFamily="34" charset="0"/>
                <a:cs typeface="Arial" pitchFamily="34" charset="0"/>
              </a:rPr>
              <a:t> 4.-Representación de Obra de Teatro sobre Campaña Contra El </a:t>
            </a:r>
            <a:r>
              <a:rPr lang="es-MX" sz="2400" dirty="0" err="1" smtClean="0">
                <a:latin typeface="Arial" pitchFamily="34" charset="0"/>
                <a:cs typeface="Arial" pitchFamily="34" charset="0"/>
              </a:rPr>
              <a:t>Bullyng</a:t>
            </a:r>
            <a:r>
              <a:rPr lang="es-MX" sz="2400" dirty="0" smtClean="0">
                <a:latin typeface="Arial" pitchFamily="34" charset="0"/>
                <a:cs typeface="Arial" pitchFamily="34" charset="0"/>
              </a:rPr>
              <a:t>.</a:t>
            </a:r>
          </a:p>
          <a:p>
            <a:r>
              <a:rPr lang="es-MX" sz="2000" dirty="0" smtClean="0"/>
              <a:t>   </a:t>
            </a:r>
          </a:p>
        </p:txBody>
      </p:sp>
    </p:spTree>
    <p:extLst>
      <p:ext uri="{BB962C8B-B14F-4D97-AF65-F5344CB8AC3E}">
        <p14:creationId xmlns:p14="http://schemas.microsoft.com/office/powerpoint/2010/main" val="37310340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1"/>
          <p:cNvSpPr txBox="1"/>
          <p:nvPr/>
        </p:nvSpPr>
        <p:spPr>
          <a:xfrm>
            <a:off x="-694303" y="537882"/>
            <a:ext cx="10496282" cy="584775"/>
          </a:xfrm>
          <a:prstGeom prst="rect">
            <a:avLst/>
          </a:prstGeom>
          <a:noFill/>
        </p:spPr>
        <p:txBody>
          <a:bodyPr wrap="square" rtlCol="0">
            <a:spAutoFit/>
          </a:bodyPr>
          <a:lstStyle/>
          <a:p>
            <a:pPr algn="ctr"/>
            <a:r>
              <a:rPr lang="en-US" sz="3200" b="1" i="1" dirty="0" smtClean="0">
                <a:solidFill>
                  <a:srgbClr val="FFFF66"/>
                </a:solidFill>
                <a:latin typeface="Arial" panose="020B0604020202020204" pitchFamily="34" charset="0"/>
                <a:cs typeface="Arial" panose="020B0604020202020204" pitchFamily="34" charset="0"/>
              </a:rPr>
              <a:t>DIRECCIÓN DE CONCERTACIÓN SOCIAL</a:t>
            </a:r>
            <a:endParaRPr lang="es-ES" sz="3200" b="1" i="1" dirty="0">
              <a:solidFill>
                <a:srgbClr val="FFFF66"/>
              </a:solidFill>
              <a:latin typeface="Arial" panose="020B0604020202020204" pitchFamily="34" charset="0"/>
              <a:cs typeface="Arial" panose="020B0604020202020204" pitchFamily="34" charset="0"/>
            </a:endParaRPr>
          </a:p>
        </p:txBody>
      </p:sp>
      <p:sp>
        <p:nvSpPr>
          <p:cNvPr id="9" name="CuadroTexto 3"/>
          <p:cNvSpPr txBox="1"/>
          <p:nvPr/>
        </p:nvSpPr>
        <p:spPr>
          <a:xfrm>
            <a:off x="2202053" y="78015"/>
            <a:ext cx="4660187" cy="369332"/>
          </a:xfrm>
          <a:prstGeom prst="rect">
            <a:avLst/>
          </a:prstGeom>
          <a:noFill/>
        </p:spPr>
        <p:txBody>
          <a:bodyPr wrap="none" rtlCol="0">
            <a:spAutoFit/>
          </a:bodyPr>
          <a:lstStyle/>
          <a:p>
            <a:pPr algn="ctr"/>
            <a:r>
              <a:rPr lang="en-US" b="1" i="1" dirty="0" smtClean="0">
                <a:solidFill>
                  <a:srgbClr val="FFFF66"/>
                </a:solidFill>
                <a:latin typeface="Arial" panose="020B0604020202020204" pitchFamily="34" charset="0"/>
                <a:cs typeface="Arial" panose="020B0604020202020204" pitchFamily="34" charset="0"/>
              </a:rPr>
              <a:t>SECRETARÍA DE DESARROLLO SOCIAL</a:t>
            </a:r>
            <a:endParaRPr lang="es-ES" b="1" i="1" dirty="0">
              <a:solidFill>
                <a:srgbClr val="FFFF66"/>
              </a:solidFill>
              <a:latin typeface="Arial" panose="020B0604020202020204" pitchFamily="34" charset="0"/>
              <a:cs typeface="Arial" panose="020B0604020202020204" pitchFamily="34" charset="0"/>
            </a:endParaRPr>
          </a:p>
        </p:txBody>
      </p:sp>
      <p:sp>
        <p:nvSpPr>
          <p:cNvPr id="10" name="CuadroTexto 3"/>
          <p:cNvSpPr txBox="1"/>
          <p:nvPr/>
        </p:nvSpPr>
        <p:spPr>
          <a:xfrm>
            <a:off x="3447548" y="6281592"/>
            <a:ext cx="2591287" cy="369332"/>
          </a:xfrm>
          <a:prstGeom prst="rect">
            <a:avLst/>
          </a:prstGeom>
          <a:noFill/>
        </p:spPr>
        <p:txBody>
          <a:bodyPr wrap="none" rtlCol="0">
            <a:spAutoFit/>
          </a:bodyPr>
          <a:lstStyle/>
          <a:p>
            <a:pPr algn="ctr"/>
            <a:r>
              <a:rPr lang="en-US" b="1" i="1" dirty="0" smtClean="0">
                <a:solidFill>
                  <a:srgbClr val="FFFF66"/>
                </a:solidFill>
                <a:latin typeface="Arial" panose="020B0604020202020204" pitchFamily="34" charset="0"/>
                <a:cs typeface="Arial" panose="020B0604020202020204" pitchFamily="34" charset="0"/>
              </a:rPr>
              <a:t>ACCIONES DE MAYO </a:t>
            </a:r>
            <a:endParaRPr lang="es-ES" b="1" i="1" dirty="0">
              <a:solidFill>
                <a:srgbClr val="FFFF66"/>
              </a:solidFill>
              <a:latin typeface="Arial" panose="020B0604020202020204" pitchFamily="34" charset="0"/>
              <a:cs typeface="Arial" panose="020B0604020202020204" pitchFamily="34" charset="0"/>
            </a:endParaRPr>
          </a:p>
        </p:txBody>
      </p:sp>
      <p:pic>
        <p:nvPicPr>
          <p:cNvPr id="11" name="10 Imagen" descr="C:\Documents and Settings\Usuario\Escritorio\IMG-20140528-WA0001.jpg"/>
          <p:cNvPicPr/>
          <p:nvPr/>
        </p:nvPicPr>
        <p:blipFill>
          <a:blip r:embed="rId2"/>
          <a:srcRect/>
          <a:stretch>
            <a:fillRect/>
          </a:stretch>
        </p:blipFill>
        <p:spPr bwMode="auto">
          <a:xfrm>
            <a:off x="239940" y="1369558"/>
            <a:ext cx="3795032" cy="2181225"/>
          </a:xfrm>
          <a:prstGeom prst="rect">
            <a:avLst/>
          </a:prstGeom>
          <a:noFill/>
          <a:ln w="9525">
            <a:noFill/>
            <a:miter lim="800000"/>
            <a:headEnd/>
            <a:tailEnd/>
          </a:ln>
        </p:spPr>
      </p:pic>
      <p:pic>
        <p:nvPicPr>
          <p:cNvPr id="12" name="11 Imagen" descr="C:\Documents and Settings\Usuario\Escritorio\IMG-20140528-WA0000.jpg"/>
          <p:cNvPicPr/>
          <p:nvPr/>
        </p:nvPicPr>
        <p:blipFill>
          <a:blip r:embed="rId3"/>
          <a:srcRect/>
          <a:stretch>
            <a:fillRect/>
          </a:stretch>
        </p:blipFill>
        <p:spPr bwMode="auto">
          <a:xfrm>
            <a:off x="4094207" y="1354318"/>
            <a:ext cx="4091849" cy="2181225"/>
          </a:xfrm>
          <a:prstGeom prst="rect">
            <a:avLst/>
          </a:prstGeom>
          <a:noFill/>
          <a:ln w="9525">
            <a:noFill/>
            <a:miter lim="800000"/>
            <a:headEnd/>
            <a:tailEnd/>
          </a:ln>
        </p:spPr>
      </p:pic>
      <p:sp>
        <p:nvSpPr>
          <p:cNvPr id="13" name="12 Rectángulo"/>
          <p:cNvSpPr/>
          <p:nvPr/>
        </p:nvSpPr>
        <p:spPr>
          <a:xfrm>
            <a:off x="225748" y="3592285"/>
            <a:ext cx="8532253" cy="2308324"/>
          </a:xfrm>
          <a:prstGeom prst="rect">
            <a:avLst/>
          </a:prstGeom>
        </p:spPr>
        <p:txBody>
          <a:bodyPr wrap="square">
            <a:spAutoFit/>
          </a:bodyPr>
          <a:lstStyle/>
          <a:p>
            <a:pPr algn="ctr">
              <a:buNone/>
            </a:pPr>
            <a:r>
              <a:rPr lang="en-US" sz="2400" dirty="0" smtClean="0">
                <a:latin typeface="Arial" panose="020B0604020202020204" pitchFamily="34" charset="0"/>
                <a:cs typeface="Arial" panose="020B0604020202020204" pitchFamily="34" charset="0"/>
              </a:rPr>
              <a:t> </a:t>
            </a:r>
            <a:endParaRPr lang="es-ES" sz="2400" b="1" dirty="0" smtClean="0">
              <a:latin typeface="Arial" pitchFamily="34" charset="0"/>
              <a:cs typeface="Arial" pitchFamily="34" charset="0"/>
            </a:endParaRPr>
          </a:p>
          <a:p>
            <a:pPr algn="just"/>
            <a:r>
              <a:rPr lang="es-ES" sz="2400" dirty="0" smtClean="0">
                <a:latin typeface="Arial" pitchFamily="34" charset="0"/>
                <a:cs typeface="Arial" pitchFamily="34" charset="0"/>
              </a:rPr>
              <a:t>En la bolsa de trabajo, atendimos a 510 ciudadanos los cuales se canalizaron en su totalidad, con las 230 empresas que participan con nosotros.</a:t>
            </a:r>
          </a:p>
          <a:p>
            <a:endParaRPr lang="es-ES" sz="2400" dirty="0" smtClean="0">
              <a:latin typeface="Arial" pitchFamily="34" charset="0"/>
              <a:cs typeface="Arial" pitchFamily="34" charset="0"/>
            </a:endParaRPr>
          </a:p>
          <a:p>
            <a:r>
              <a:rPr lang="es-ES" sz="2400" dirty="0" smtClean="0">
                <a:latin typeface="Arial" pitchFamily="34" charset="0"/>
                <a:cs typeface="Arial" pitchFamily="34" charset="0"/>
              </a:rPr>
              <a:t>En este Mes de Mayo se incorporaron 6 nuevas Empresas.</a:t>
            </a:r>
            <a:endParaRPr lang="es-ES" sz="2400" u="sng" dirty="0" smtClean="0">
              <a:latin typeface="Arial" pitchFamily="34" charset="0"/>
              <a:cs typeface="Arial" pitchFamily="34" charset="0"/>
            </a:endParaRPr>
          </a:p>
        </p:txBody>
      </p:sp>
    </p:spTree>
    <p:extLst>
      <p:ext uri="{BB962C8B-B14F-4D97-AF65-F5344CB8AC3E}">
        <p14:creationId xmlns:p14="http://schemas.microsoft.com/office/powerpoint/2010/main" val="1020659623"/>
      </p:ext>
    </p:extLst>
  </p:cSld>
  <p:clrMapOvr>
    <a:masterClrMapping/>
  </p:clrMapOvr>
  <p:transition spd="slow">
    <p:wipe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3"/>
          <p:cNvSpPr txBox="1"/>
          <p:nvPr/>
        </p:nvSpPr>
        <p:spPr>
          <a:xfrm>
            <a:off x="2202053" y="78015"/>
            <a:ext cx="4660187" cy="369332"/>
          </a:xfrm>
          <a:prstGeom prst="rect">
            <a:avLst/>
          </a:prstGeom>
          <a:noFill/>
        </p:spPr>
        <p:txBody>
          <a:bodyPr wrap="none" rtlCol="0">
            <a:spAutoFit/>
          </a:bodyPr>
          <a:lstStyle/>
          <a:p>
            <a:pPr algn="ctr"/>
            <a:r>
              <a:rPr lang="en-US" b="1" i="1" dirty="0" smtClean="0">
                <a:solidFill>
                  <a:srgbClr val="FFFF66"/>
                </a:solidFill>
                <a:latin typeface="Arial" panose="020B0604020202020204" pitchFamily="34" charset="0"/>
                <a:cs typeface="Arial" panose="020B0604020202020204" pitchFamily="34" charset="0"/>
              </a:rPr>
              <a:t>SECRETARÍA DE DESARROLLO SOCIAL</a:t>
            </a:r>
            <a:endParaRPr lang="es-ES" b="1" i="1" dirty="0">
              <a:solidFill>
                <a:srgbClr val="FFFF66"/>
              </a:solidFill>
              <a:latin typeface="Arial" panose="020B0604020202020204" pitchFamily="34" charset="0"/>
              <a:cs typeface="Arial" panose="020B0604020202020204" pitchFamily="34" charset="0"/>
            </a:endParaRPr>
          </a:p>
        </p:txBody>
      </p:sp>
      <p:sp>
        <p:nvSpPr>
          <p:cNvPr id="3" name="CuadroTexto 1"/>
          <p:cNvSpPr txBox="1"/>
          <p:nvPr/>
        </p:nvSpPr>
        <p:spPr>
          <a:xfrm>
            <a:off x="-694303" y="537882"/>
            <a:ext cx="10496282" cy="584775"/>
          </a:xfrm>
          <a:prstGeom prst="rect">
            <a:avLst/>
          </a:prstGeom>
          <a:noFill/>
        </p:spPr>
        <p:txBody>
          <a:bodyPr wrap="square" rtlCol="0">
            <a:spAutoFit/>
          </a:bodyPr>
          <a:lstStyle/>
          <a:p>
            <a:pPr algn="ctr"/>
            <a:r>
              <a:rPr lang="en-US" sz="3200" b="1" i="1" dirty="0" smtClean="0">
                <a:solidFill>
                  <a:srgbClr val="FFFF66"/>
                </a:solidFill>
                <a:latin typeface="Arial" panose="020B0604020202020204" pitchFamily="34" charset="0"/>
                <a:cs typeface="Arial" panose="020B0604020202020204" pitchFamily="34" charset="0"/>
              </a:rPr>
              <a:t>DIRECCIÓN DE CONCERTACIÓN SOCIAL</a:t>
            </a:r>
            <a:endParaRPr lang="es-ES" sz="3200" b="1" i="1" dirty="0">
              <a:solidFill>
                <a:srgbClr val="FFFF66"/>
              </a:solidFill>
              <a:latin typeface="Arial" panose="020B0604020202020204" pitchFamily="34" charset="0"/>
              <a:cs typeface="Arial" panose="020B0604020202020204" pitchFamily="34" charset="0"/>
            </a:endParaRPr>
          </a:p>
        </p:txBody>
      </p:sp>
      <p:sp>
        <p:nvSpPr>
          <p:cNvPr id="5" name="CuadroTexto 3"/>
          <p:cNvSpPr txBox="1"/>
          <p:nvPr/>
        </p:nvSpPr>
        <p:spPr>
          <a:xfrm>
            <a:off x="3447548" y="6281592"/>
            <a:ext cx="2527167" cy="369332"/>
          </a:xfrm>
          <a:prstGeom prst="rect">
            <a:avLst/>
          </a:prstGeom>
          <a:noFill/>
        </p:spPr>
        <p:txBody>
          <a:bodyPr wrap="none" rtlCol="0">
            <a:spAutoFit/>
          </a:bodyPr>
          <a:lstStyle/>
          <a:p>
            <a:pPr algn="ctr"/>
            <a:r>
              <a:rPr lang="en-US" b="1" i="1" dirty="0" smtClean="0">
                <a:solidFill>
                  <a:srgbClr val="FFFF66"/>
                </a:solidFill>
                <a:latin typeface="Arial" panose="020B0604020202020204" pitchFamily="34" charset="0"/>
                <a:cs typeface="Arial" panose="020B0604020202020204" pitchFamily="34" charset="0"/>
              </a:rPr>
              <a:t>ACCIONES DE MAYO</a:t>
            </a:r>
            <a:endParaRPr lang="es-ES" b="1" i="1" dirty="0">
              <a:solidFill>
                <a:srgbClr val="FFFF66"/>
              </a:solidFill>
              <a:latin typeface="Arial" panose="020B0604020202020204" pitchFamily="34" charset="0"/>
              <a:cs typeface="Arial" panose="020B0604020202020204" pitchFamily="34" charset="0"/>
            </a:endParaRPr>
          </a:p>
        </p:txBody>
      </p:sp>
      <p:sp>
        <p:nvSpPr>
          <p:cNvPr id="8" name="7 Rectángulo"/>
          <p:cNvSpPr/>
          <p:nvPr/>
        </p:nvSpPr>
        <p:spPr>
          <a:xfrm>
            <a:off x="225748" y="3924299"/>
            <a:ext cx="8532253" cy="1938992"/>
          </a:xfrm>
          <a:prstGeom prst="rect">
            <a:avLst/>
          </a:prstGeom>
        </p:spPr>
        <p:txBody>
          <a:bodyPr wrap="square">
            <a:spAutoFit/>
          </a:bodyPr>
          <a:lstStyle/>
          <a:p>
            <a:pPr algn="just">
              <a:buNone/>
            </a:pPr>
            <a:r>
              <a:rPr lang="en-US" sz="2400" dirty="0" err="1" smtClean="0">
                <a:latin typeface="Arial" panose="020B0604020202020204" pitchFamily="34" charset="0"/>
                <a:cs typeface="Arial" panose="020B0604020202020204" pitchFamily="34" charset="0"/>
              </a:rPr>
              <a:t>Participamos</a:t>
            </a:r>
            <a:r>
              <a:rPr lang="en-US" sz="2400" dirty="0" smtClean="0">
                <a:latin typeface="Arial" panose="020B0604020202020204" pitchFamily="34" charset="0"/>
                <a:cs typeface="Arial" panose="020B0604020202020204" pitchFamily="34" charset="0"/>
              </a:rPr>
              <a:t> en la Feria del Empleo del </a:t>
            </a:r>
            <a:r>
              <a:rPr lang="en-US" sz="2400" dirty="0" err="1" smtClean="0">
                <a:latin typeface="Arial" panose="020B0604020202020204" pitchFamily="34" charset="0"/>
                <a:cs typeface="Arial" panose="020B0604020202020204" pitchFamily="34" charset="0"/>
              </a:rPr>
              <a:t>Municipio</a:t>
            </a:r>
            <a:r>
              <a:rPr lang="en-US" sz="2400" dirty="0" smtClean="0">
                <a:latin typeface="Arial" panose="020B0604020202020204" pitchFamily="34" charset="0"/>
                <a:cs typeface="Arial" panose="020B0604020202020204" pitchFamily="34" charset="0"/>
              </a:rPr>
              <a:t> de Monterrey atendiendo a 80 </a:t>
            </a:r>
            <a:r>
              <a:rPr lang="en-US" sz="2400" dirty="0" err="1" smtClean="0">
                <a:latin typeface="Arial" panose="020B0604020202020204" pitchFamily="34" charset="0"/>
                <a:cs typeface="Arial" panose="020B0604020202020204" pitchFamily="34" charset="0"/>
              </a:rPr>
              <a:t>ciudadanos</a:t>
            </a:r>
            <a:r>
              <a:rPr lang="en-US" sz="2400" dirty="0" smtClean="0">
                <a:latin typeface="Arial" panose="020B0604020202020204" pitchFamily="34" charset="0"/>
                <a:cs typeface="Arial" panose="020B0604020202020204" pitchFamily="34" charset="0"/>
              </a:rPr>
              <a:t> de </a:t>
            </a:r>
            <a:r>
              <a:rPr lang="en-US" sz="2400" dirty="0" err="1" smtClean="0">
                <a:latin typeface="Arial" panose="020B0604020202020204" pitchFamily="34" charset="0"/>
                <a:cs typeface="Arial" panose="020B0604020202020204" pitchFamily="34" charset="0"/>
              </a:rPr>
              <a:t>Juárez</a:t>
            </a:r>
            <a:r>
              <a:rPr lang="en-US" sz="2400" dirty="0" smtClean="0">
                <a:latin typeface="Arial" panose="020B0604020202020204" pitchFamily="34" charset="0"/>
                <a:cs typeface="Arial" panose="020B0604020202020204" pitchFamily="34" charset="0"/>
              </a:rPr>
              <a:t>.</a:t>
            </a:r>
          </a:p>
          <a:p>
            <a:pPr algn="ctr">
              <a:buNone/>
            </a:pPr>
            <a:endParaRPr lang="es-ES" sz="2400" b="1" dirty="0" smtClean="0">
              <a:latin typeface="Arial" pitchFamily="34" charset="0"/>
              <a:cs typeface="Arial" pitchFamily="34" charset="0"/>
            </a:endParaRPr>
          </a:p>
          <a:p>
            <a:endParaRPr lang="es-ES" sz="2400" dirty="0" smtClean="0"/>
          </a:p>
          <a:p>
            <a:endParaRPr lang="es-MX" sz="2400" dirty="0"/>
          </a:p>
        </p:txBody>
      </p:sp>
      <p:pic>
        <p:nvPicPr>
          <p:cNvPr id="10" name="9 Imagen" descr="C:\Documents and Settings\Usuario\Escritorio\IMG-20140528-WA0006.jpg"/>
          <p:cNvPicPr/>
          <p:nvPr/>
        </p:nvPicPr>
        <p:blipFill>
          <a:blip r:embed="rId2"/>
          <a:srcRect/>
          <a:stretch>
            <a:fillRect/>
          </a:stretch>
        </p:blipFill>
        <p:spPr bwMode="auto">
          <a:xfrm>
            <a:off x="682171" y="1396909"/>
            <a:ext cx="7395029" cy="2219325"/>
          </a:xfrm>
          <a:prstGeom prst="rect">
            <a:avLst/>
          </a:prstGeom>
          <a:noFill/>
          <a:ln w="9525">
            <a:noFill/>
            <a:miter lim="800000"/>
            <a:headEnd/>
            <a:tailEnd/>
          </a:ln>
        </p:spPr>
      </p:pic>
      <p:sp>
        <p:nvSpPr>
          <p:cNvPr id="7" name="6 Rectángulo"/>
          <p:cNvSpPr/>
          <p:nvPr/>
        </p:nvSpPr>
        <p:spPr>
          <a:xfrm>
            <a:off x="2334247" y="3218934"/>
            <a:ext cx="4357283" cy="400110"/>
          </a:xfrm>
          <a:prstGeom prst="rect">
            <a:avLst/>
          </a:prstGeom>
        </p:spPr>
        <p:txBody>
          <a:bodyPr wrap="none">
            <a:spAutoFit/>
          </a:bodyPr>
          <a:lstStyle/>
          <a:p>
            <a:pPr algn="ctr">
              <a:buNone/>
            </a:pPr>
            <a:r>
              <a:rPr lang="en-US" sz="2000" b="1" dirty="0" smtClean="0">
                <a:solidFill>
                  <a:srgbClr val="FFFF66"/>
                </a:solidFill>
                <a:latin typeface="Arial" panose="020B0604020202020204" pitchFamily="34" charset="0"/>
                <a:cs typeface="Arial" panose="020B0604020202020204" pitchFamily="34" charset="0"/>
              </a:rPr>
              <a:t>Semana Metropolitana del Empleo</a:t>
            </a:r>
          </a:p>
        </p:txBody>
      </p:sp>
    </p:spTree>
    <p:extLst>
      <p:ext uri="{BB962C8B-B14F-4D97-AF65-F5344CB8AC3E}">
        <p14:creationId xmlns:p14="http://schemas.microsoft.com/office/powerpoint/2010/main" val="954101972"/>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3"/>
          <p:cNvSpPr txBox="1"/>
          <p:nvPr/>
        </p:nvSpPr>
        <p:spPr>
          <a:xfrm>
            <a:off x="2202053" y="78015"/>
            <a:ext cx="4660187" cy="369332"/>
          </a:xfrm>
          <a:prstGeom prst="rect">
            <a:avLst/>
          </a:prstGeom>
          <a:noFill/>
        </p:spPr>
        <p:txBody>
          <a:bodyPr wrap="none" rtlCol="0">
            <a:spAutoFit/>
          </a:bodyPr>
          <a:lstStyle/>
          <a:p>
            <a:pPr algn="ctr"/>
            <a:r>
              <a:rPr lang="en-US" b="1" i="1" dirty="0" smtClean="0">
                <a:solidFill>
                  <a:srgbClr val="FFFF66"/>
                </a:solidFill>
                <a:latin typeface="Arial" panose="020B0604020202020204" pitchFamily="34" charset="0"/>
                <a:cs typeface="Arial" panose="020B0604020202020204" pitchFamily="34" charset="0"/>
              </a:rPr>
              <a:t>SECRETARÍA DE DESARROLLO SOCIAL</a:t>
            </a:r>
            <a:endParaRPr lang="es-ES" b="1" i="1" dirty="0">
              <a:solidFill>
                <a:srgbClr val="FFFF66"/>
              </a:solidFill>
              <a:latin typeface="Arial" panose="020B0604020202020204" pitchFamily="34" charset="0"/>
              <a:cs typeface="Arial" panose="020B0604020202020204" pitchFamily="34" charset="0"/>
            </a:endParaRPr>
          </a:p>
        </p:txBody>
      </p:sp>
      <p:sp>
        <p:nvSpPr>
          <p:cNvPr id="3" name="CuadroTexto 1"/>
          <p:cNvSpPr txBox="1"/>
          <p:nvPr/>
        </p:nvSpPr>
        <p:spPr>
          <a:xfrm>
            <a:off x="-694303" y="537882"/>
            <a:ext cx="10496282" cy="584775"/>
          </a:xfrm>
          <a:prstGeom prst="rect">
            <a:avLst/>
          </a:prstGeom>
          <a:noFill/>
        </p:spPr>
        <p:txBody>
          <a:bodyPr wrap="square" rtlCol="0">
            <a:spAutoFit/>
          </a:bodyPr>
          <a:lstStyle/>
          <a:p>
            <a:pPr algn="ctr"/>
            <a:r>
              <a:rPr lang="en-US" sz="3200" b="1" i="1" dirty="0" smtClean="0">
                <a:solidFill>
                  <a:srgbClr val="FFFF66"/>
                </a:solidFill>
                <a:latin typeface="Arial" panose="020B0604020202020204" pitchFamily="34" charset="0"/>
                <a:cs typeface="Arial" panose="020B0604020202020204" pitchFamily="34" charset="0"/>
              </a:rPr>
              <a:t>DIRECCIÓN DE CONCERTACIÓN SOCIAL</a:t>
            </a:r>
            <a:endParaRPr lang="es-ES" sz="3200" b="1" i="1" dirty="0">
              <a:solidFill>
                <a:srgbClr val="FFFF66"/>
              </a:solidFill>
              <a:latin typeface="Arial" panose="020B0604020202020204" pitchFamily="34" charset="0"/>
              <a:cs typeface="Arial" panose="020B0604020202020204" pitchFamily="34" charset="0"/>
            </a:endParaRPr>
          </a:p>
        </p:txBody>
      </p:sp>
      <p:sp>
        <p:nvSpPr>
          <p:cNvPr id="5" name="CuadroTexto 3"/>
          <p:cNvSpPr txBox="1"/>
          <p:nvPr/>
        </p:nvSpPr>
        <p:spPr>
          <a:xfrm>
            <a:off x="3447548" y="6281592"/>
            <a:ext cx="2655407" cy="369332"/>
          </a:xfrm>
          <a:prstGeom prst="rect">
            <a:avLst/>
          </a:prstGeom>
          <a:noFill/>
        </p:spPr>
        <p:txBody>
          <a:bodyPr wrap="none" rtlCol="0">
            <a:spAutoFit/>
          </a:bodyPr>
          <a:lstStyle/>
          <a:p>
            <a:pPr algn="ctr"/>
            <a:r>
              <a:rPr lang="en-US" b="1" i="1" dirty="0" smtClean="0">
                <a:solidFill>
                  <a:srgbClr val="FFFF66"/>
                </a:solidFill>
                <a:latin typeface="Arial" panose="020B0604020202020204" pitchFamily="34" charset="0"/>
                <a:cs typeface="Arial" panose="020B0604020202020204" pitchFamily="34" charset="0"/>
              </a:rPr>
              <a:t>ACCIONES DE  MAYO </a:t>
            </a:r>
            <a:endParaRPr lang="es-ES" b="1" i="1" dirty="0">
              <a:solidFill>
                <a:srgbClr val="FFFF66"/>
              </a:solidFill>
              <a:latin typeface="Arial" panose="020B0604020202020204" pitchFamily="34" charset="0"/>
              <a:cs typeface="Arial" panose="020B0604020202020204" pitchFamily="34" charset="0"/>
            </a:endParaRPr>
          </a:p>
        </p:txBody>
      </p:sp>
      <p:sp>
        <p:nvSpPr>
          <p:cNvPr id="6" name="5 Rectángulo"/>
          <p:cNvSpPr/>
          <p:nvPr/>
        </p:nvSpPr>
        <p:spPr>
          <a:xfrm>
            <a:off x="156136" y="1473969"/>
            <a:ext cx="8532253" cy="1200329"/>
          </a:xfrm>
          <a:prstGeom prst="rect">
            <a:avLst/>
          </a:prstGeom>
        </p:spPr>
        <p:txBody>
          <a:bodyPr wrap="square">
            <a:spAutoFit/>
          </a:bodyPr>
          <a:lstStyle/>
          <a:p>
            <a:pPr algn="ctr">
              <a:buNone/>
            </a:pPr>
            <a:endParaRPr lang="en-US" sz="2400" b="1" dirty="0" smtClean="0">
              <a:latin typeface="Arial" panose="020B0604020202020204" pitchFamily="34" charset="0"/>
              <a:cs typeface="Arial" panose="020B0604020202020204" pitchFamily="34" charset="0"/>
            </a:endParaRPr>
          </a:p>
          <a:p>
            <a:pPr algn="ctr">
              <a:buNone/>
            </a:pPr>
            <a:r>
              <a:rPr lang="en-US" sz="2400" dirty="0" smtClean="0">
                <a:latin typeface="Arial" panose="020B0604020202020204" pitchFamily="34" charset="0"/>
                <a:cs typeface="Arial" panose="020B0604020202020204" pitchFamily="34" charset="0"/>
              </a:rPr>
              <a:t>    </a:t>
            </a:r>
          </a:p>
          <a:p>
            <a:pPr algn="ctr">
              <a:buNone/>
            </a:pPr>
            <a:endParaRPr lang="en-US" sz="2400" b="1" dirty="0" smtClean="0">
              <a:latin typeface="Arial" panose="020B0604020202020204" pitchFamily="34" charset="0"/>
              <a:cs typeface="Arial" panose="020B0604020202020204" pitchFamily="34" charset="0"/>
            </a:endParaRPr>
          </a:p>
        </p:txBody>
      </p:sp>
      <p:pic>
        <p:nvPicPr>
          <p:cNvPr id="11" name="10 Imagen" descr="C:\Documents and Settings\Usuario\Escritorio\IMG-20140528-WA0010.jpg"/>
          <p:cNvPicPr/>
          <p:nvPr/>
        </p:nvPicPr>
        <p:blipFill>
          <a:blip r:embed="rId2"/>
          <a:srcRect/>
          <a:stretch>
            <a:fillRect/>
          </a:stretch>
        </p:blipFill>
        <p:spPr bwMode="auto">
          <a:xfrm>
            <a:off x="609600" y="1297034"/>
            <a:ext cx="3754582" cy="2186396"/>
          </a:xfrm>
          <a:prstGeom prst="rect">
            <a:avLst/>
          </a:prstGeom>
          <a:noFill/>
          <a:ln w="9525">
            <a:noFill/>
            <a:miter lim="800000"/>
            <a:headEnd/>
            <a:tailEnd/>
          </a:ln>
        </p:spPr>
      </p:pic>
      <p:pic>
        <p:nvPicPr>
          <p:cNvPr id="12" name="11 Imagen" descr="C:\Documents and Settings\Usuario\Escritorio\IMG-20140528-WA0013.jpg"/>
          <p:cNvPicPr/>
          <p:nvPr/>
        </p:nvPicPr>
        <p:blipFill>
          <a:blip r:embed="rId3"/>
          <a:srcRect/>
          <a:stretch>
            <a:fillRect/>
          </a:stretch>
        </p:blipFill>
        <p:spPr bwMode="auto">
          <a:xfrm>
            <a:off x="4459844" y="1338398"/>
            <a:ext cx="3880590" cy="2159544"/>
          </a:xfrm>
          <a:prstGeom prst="rect">
            <a:avLst/>
          </a:prstGeom>
          <a:noFill/>
          <a:ln w="9525">
            <a:noFill/>
            <a:miter lim="800000"/>
            <a:headEnd/>
            <a:tailEnd/>
          </a:ln>
        </p:spPr>
      </p:pic>
      <p:sp>
        <p:nvSpPr>
          <p:cNvPr id="13" name="12 Rectángulo"/>
          <p:cNvSpPr/>
          <p:nvPr/>
        </p:nvSpPr>
        <p:spPr>
          <a:xfrm>
            <a:off x="238811" y="3516812"/>
            <a:ext cx="8532253" cy="3785652"/>
          </a:xfrm>
          <a:prstGeom prst="rect">
            <a:avLst/>
          </a:prstGeom>
        </p:spPr>
        <p:txBody>
          <a:bodyPr wrap="square">
            <a:spAutoFit/>
          </a:bodyPr>
          <a:lstStyle/>
          <a:p>
            <a:pPr>
              <a:buNone/>
            </a:pPr>
            <a:endParaRPr lang="en-US" dirty="0" smtClean="0">
              <a:latin typeface="Arial" panose="020B0604020202020204" pitchFamily="34" charset="0"/>
              <a:cs typeface="Arial" panose="020B0604020202020204" pitchFamily="34" charset="0"/>
            </a:endParaRPr>
          </a:p>
          <a:p>
            <a:pPr>
              <a:buNone/>
            </a:pPr>
            <a:r>
              <a:rPr lang="en-US" dirty="0" err="1" smtClean="0">
                <a:latin typeface="Arial" panose="020B0604020202020204" pitchFamily="34" charset="0"/>
                <a:cs typeface="Arial" panose="020B0604020202020204" pitchFamily="34" charset="0"/>
              </a:rPr>
              <a:t>Asistentes</a:t>
            </a:r>
            <a:r>
              <a:rPr lang="en-US" dirty="0" smtClean="0">
                <a:latin typeface="Arial" panose="020B0604020202020204" pitchFamily="34" charset="0"/>
                <a:cs typeface="Arial" panose="020B0604020202020204" pitchFamily="34" charset="0"/>
              </a:rPr>
              <a:t>: </a:t>
            </a:r>
            <a:r>
              <a:rPr lang="en-US" b="1" u="sng" dirty="0" smtClean="0">
                <a:latin typeface="Arial" panose="020B0604020202020204" pitchFamily="34" charset="0"/>
                <a:cs typeface="Arial" panose="020B0604020202020204" pitchFamily="34" charset="0"/>
              </a:rPr>
              <a:t>1,000</a:t>
            </a:r>
          </a:p>
          <a:p>
            <a:pPr>
              <a:buNone/>
            </a:pPr>
            <a:r>
              <a:rPr lang="en-US" dirty="0" smtClean="0">
                <a:latin typeface="Arial" panose="020B0604020202020204" pitchFamily="34" charset="0"/>
                <a:cs typeface="Arial" panose="020B0604020202020204" pitchFamily="34" charset="0"/>
              </a:rPr>
              <a:t>Empresas participantes: </a:t>
            </a:r>
            <a:r>
              <a:rPr lang="en-US" b="1" u="sng" dirty="0" smtClean="0">
                <a:latin typeface="Arial" panose="020B0604020202020204" pitchFamily="34" charset="0"/>
                <a:cs typeface="Arial" panose="020B0604020202020204" pitchFamily="34" charset="0"/>
              </a:rPr>
              <a:t>77</a:t>
            </a:r>
          </a:p>
          <a:p>
            <a:pPr>
              <a:buNone/>
            </a:pPr>
            <a:r>
              <a:rPr lang="en-US" dirty="0" smtClean="0">
                <a:latin typeface="Arial" panose="020B0604020202020204" pitchFamily="34" charset="0"/>
                <a:cs typeface="Arial" panose="020B0604020202020204" pitchFamily="34" charset="0"/>
              </a:rPr>
              <a:t>Empresas que participaron por primera vez: </a:t>
            </a:r>
            <a:r>
              <a:rPr lang="en-US" b="1" u="sng" dirty="0" smtClean="0">
                <a:latin typeface="Arial" panose="020B0604020202020204" pitchFamily="34" charset="0"/>
                <a:cs typeface="Arial" panose="020B0604020202020204" pitchFamily="34" charset="0"/>
              </a:rPr>
              <a:t>36</a:t>
            </a:r>
            <a:endParaRPr lang="en-US" dirty="0" smtClean="0">
              <a:latin typeface="Arial" panose="020B0604020202020204" pitchFamily="34" charset="0"/>
              <a:cs typeface="Arial" panose="020B0604020202020204" pitchFamily="34" charset="0"/>
            </a:endParaRPr>
          </a:p>
          <a:p>
            <a:pPr>
              <a:buNone/>
            </a:pPr>
            <a:r>
              <a:rPr lang="en-US" dirty="0" smtClean="0">
                <a:latin typeface="Arial" panose="020B0604020202020204" pitchFamily="34" charset="0"/>
                <a:cs typeface="Arial" panose="020B0604020202020204" pitchFamily="34" charset="0"/>
              </a:rPr>
              <a:t>Vacantes ofrecidas: </a:t>
            </a:r>
            <a:r>
              <a:rPr lang="en-US" b="1" u="sng" dirty="0" smtClean="0">
                <a:latin typeface="Arial" panose="020B0604020202020204" pitchFamily="34" charset="0"/>
                <a:cs typeface="Arial" panose="020B0604020202020204" pitchFamily="34" charset="0"/>
              </a:rPr>
              <a:t>3,000</a:t>
            </a:r>
          </a:p>
          <a:p>
            <a:pPr>
              <a:buNone/>
            </a:pPr>
            <a:r>
              <a:rPr lang="en-US" dirty="0" smtClean="0">
                <a:latin typeface="Arial" panose="020B0604020202020204" pitchFamily="34" charset="0"/>
                <a:cs typeface="Arial" panose="020B0604020202020204" pitchFamily="34" charset="0"/>
              </a:rPr>
              <a:t>Dependencias participantes : Instituto de la Mujer, Instituto de la Juventud, Policia y Transito de Juarez, Servicios Publicos, Incubadora de Empresas de Monterrey, Policia y Transito de Monterrey, DIF CREE </a:t>
            </a:r>
          </a:p>
          <a:p>
            <a:pPr>
              <a:buNone/>
            </a:pPr>
            <a:endParaRPr lang="en-US" sz="2400" dirty="0" smtClean="0">
              <a:latin typeface="Arial" panose="020B0604020202020204" pitchFamily="34" charset="0"/>
              <a:cs typeface="Arial" panose="020B0604020202020204" pitchFamily="34" charset="0"/>
            </a:endParaRPr>
          </a:p>
          <a:p>
            <a:pPr algn="ctr">
              <a:buNone/>
            </a:pPr>
            <a:endParaRPr lang="es-ES" sz="2400" b="1" dirty="0" smtClean="0">
              <a:latin typeface="Arial" pitchFamily="34" charset="0"/>
              <a:cs typeface="Arial" pitchFamily="34" charset="0"/>
            </a:endParaRPr>
          </a:p>
          <a:p>
            <a:endParaRPr lang="es-ES" sz="2400" dirty="0" smtClean="0"/>
          </a:p>
          <a:p>
            <a:endParaRPr lang="es-MX" sz="2400" dirty="0"/>
          </a:p>
        </p:txBody>
      </p:sp>
      <p:sp>
        <p:nvSpPr>
          <p:cNvPr id="9" name="8 Rectángulo"/>
          <p:cNvSpPr/>
          <p:nvPr/>
        </p:nvSpPr>
        <p:spPr>
          <a:xfrm>
            <a:off x="3459404" y="3479862"/>
            <a:ext cx="2031325" cy="369332"/>
          </a:xfrm>
          <a:prstGeom prst="rect">
            <a:avLst/>
          </a:prstGeom>
        </p:spPr>
        <p:txBody>
          <a:bodyPr wrap="none">
            <a:spAutoFit/>
          </a:bodyPr>
          <a:lstStyle/>
          <a:p>
            <a:pPr algn="ctr">
              <a:buNone/>
            </a:pPr>
            <a:r>
              <a:rPr lang="en-US" b="1" i="1" u="sng" dirty="0" err="1" smtClean="0">
                <a:latin typeface="Arial" panose="020B0604020202020204" pitchFamily="34" charset="0"/>
                <a:cs typeface="Arial" panose="020B0604020202020204" pitchFamily="34" charset="0"/>
              </a:rPr>
              <a:t>Feria</a:t>
            </a:r>
            <a:r>
              <a:rPr lang="en-US" b="1" i="1" u="sng" dirty="0" smtClean="0">
                <a:latin typeface="Arial" panose="020B0604020202020204" pitchFamily="34" charset="0"/>
                <a:cs typeface="Arial" panose="020B0604020202020204" pitchFamily="34" charset="0"/>
              </a:rPr>
              <a:t> del Empleo</a:t>
            </a:r>
            <a:endParaRPr lang="en-US" b="1" u="sng"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7675055"/>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3"/>
          <p:cNvSpPr txBox="1"/>
          <p:nvPr/>
        </p:nvSpPr>
        <p:spPr>
          <a:xfrm>
            <a:off x="2202053" y="78015"/>
            <a:ext cx="4660187" cy="369332"/>
          </a:xfrm>
          <a:prstGeom prst="rect">
            <a:avLst/>
          </a:prstGeom>
          <a:noFill/>
        </p:spPr>
        <p:txBody>
          <a:bodyPr wrap="none" rtlCol="0">
            <a:spAutoFit/>
          </a:bodyPr>
          <a:lstStyle/>
          <a:p>
            <a:pPr algn="ctr"/>
            <a:r>
              <a:rPr lang="en-US" b="1" i="1" dirty="0" smtClean="0">
                <a:solidFill>
                  <a:srgbClr val="FFFF66"/>
                </a:solidFill>
                <a:latin typeface="Arial" panose="020B0604020202020204" pitchFamily="34" charset="0"/>
                <a:cs typeface="Arial" panose="020B0604020202020204" pitchFamily="34" charset="0"/>
              </a:rPr>
              <a:t>SECRETARÍA DE DESARROLLO SOCIAL</a:t>
            </a:r>
            <a:endParaRPr lang="es-ES" b="1" i="1" dirty="0">
              <a:solidFill>
                <a:srgbClr val="FFFF66"/>
              </a:solidFill>
              <a:latin typeface="Arial" panose="020B0604020202020204" pitchFamily="34" charset="0"/>
              <a:cs typeface="Arial" panose="020B0604020202020204" pitchFamily="34" charset="0"/>
            </a:endParaRPr>
          </a:p>
        </p:txBody>
      </p:sp>
      <p:sp>
        <p:nvSpPr>
          <p:cNvPr id="3" name="CuadroTexto 1"/>
          <p:cNvSpPr txBox="1"/>
          <p:nvPr/>
        </p:nvSpPr>
        <p:spPr>
          <a:xfrm>
            <a:off x="-694303" y="537882"/>
            <a:ext cx="10496282" cy="584775"/>
          </a:xfrm>
          <a:prstGeom prst="rect">
            <a:avLst/>
          </a:prstGeom>
          <a:noFill/>
        </p:spPr>
        <p:txBody>
          <a:bodyPr wrap="square" rtlCol="0">
            <a:spAutoFit/>
          </a:bodyPr>
          <a:lstStyle/>
          <a:p>
            <a:pPr algn="ctr"/>
            <a:r>
              <a:rPr lang="en-US" sz="3200" b="1" i="1" dirty="0" smtClean="0">
                <a:solidFill>
                  <a:srgbClr val="FFFF66"/>
                </a:solidFill>
                <a:latin typeface="Arial" panose="020B0604020202020204" pitchFamily="34" charset="0"/>
                <a:cs typeface="Arial" panose="020B0604020202020204" pitchFamily="34" charset="0"/>
              </a:rPr>
              <a:t>DIRECCIÓN DE CONCERTACIÓN SOCIAL</a:t>
            </a:r>
            <a:endParaRPr lang="es-ES" sz="3200" b="1" i="1" dirty="0">
              <a:solidFill>
                <a:srgbClr val="FFFF66"/>
              </a:solidFill>
              <a:latin typeface="Arial" panose="020B0604020202020204" pitchFamily="34" charset="0"/>
              <a:cs typeface="Arial" panose="020B0604020202020204" pitchFamily="34" charset="0"/>
            </a:endParaRPr>
          </a:p>
        </p:txBody>
      </p:sp>
      <p:sp>
        <p:nvSpPr>
          <p:cNvPr id="4" name="CuadroTexto 3"/>
          <p:cNvSpPr txBox="1"/>
          <p:nvPr/>
        </p:nvSpPr>
        <p:spPr>
          <a:xfrm>
            <a:off x="3447548" y="6281592"/>
            <a:ext cx="2527167" cy="369332"/>
          </a:xfrm>
          <a:prstGeom prst="rect">
            <a:avLst/>
          </a:prstGeom>
          <a:noFill/>
        </p:spPr>
        <p:txBody>
          <a:bodyPr wrap="none" rtlCol="0">
            <a:spAutoFit/>
          </a:bodyPr>
          <a:lstStyle/>
          <a:p>
            <a:pPr algn="ctr"/>
            <a:r>
              <a:rPr lang="en-US" b="1" i="1" dirty="0" smtClean="0">
                <a:solidFill>
                  <a:srgbClr val="FFFF66"/>
                </a:solidFill>
                <a:latin typeface="Arial" panose="020B0604020202020204" pitchFamily="34" charset="0"/>
                <a:cs typeface="Arial" panose="020B0604020202020204" pitchFamily="34" charset="0"/>
              </a:rPr>
              <a:t>ACCIONES DE MAYO</a:t>
            </a:r>
            <a:endParaRPr lang="es-ES" b="1" i="1" dirty="0">
              <a:solidFill>
                <a:srgbClr val="FFFF66"/>
              </a:solidFill>
              <a:latin typeface="Arial" panose="020B0604020202020204" pitchFamily="34" charset="0"/>
              <a:cs typeface="Arial" panose="020B0604020202020204" pitchFamily="34" charset="0"/>
            </a:endParaRPr>
          </a:p>
        </p:txBody>
      </p:sp>
      <p:pic>
        <p:nvPicPr>
          <p:cNvPr id="9" name="8 Imagen" descr="C:\Documents and Settings\Usuario\Escritorio\image.jpg"/>
          <p:cNvPicPr/>
          <p:nvPr/>
        </p:nvPicPr>
        <p:blipFill>
          <a:blip r:embed="rId2" cstate="print"/>
          <a:srcRect/>
          <a:stretch>
            <a:fillRect/>
          </a:stretch>
        </p:blipFill>
        <p:spPr bwMode="auto">
          <a:xfrm>
            <a:off x="180108" y="1358318"/>
            <a:ext cx="3020291" cy="2214835"/>
          </a:xfrm>
          <a:prstGeom prst="rect">
            <a:avLst/>
          </a:prstGeom>
          <a:noFill/>
          <a:ln w="9525">
            <a:noFill/>
            <a:miter lim="800000"/>
            <a:headEnd/>
            <a:tailEnd/>
          </a:ln>
        </p:spPr>
      </p:pic>
      <p:pic>
        <p:nvPicPr>
          <p:cNvPr id="10" name="9 Imagen" descr="C:\Documents and Settings\Usuario\Escritorio\IMG_20140502_151554.jpg"/>
          <p:cNvPicPr/>
          <p:nvPr/>
        </p:nvPicPr>
        <p:blipFill>
          <a:blip r:embed="rId3" cstate="print"/>
          <a:srcRect/>
          <a:stretch>
            <a:fillRect/>
          </a:stretch>
        </p:blipFill>
        <p:spPr bwMode="auto">
          <a:xfrm>
            <a:off x="3181049" y="1359771"/>
            <a:ext cx="3011933" cy="2256926"/>
          </a:xfrm>
          <a:prstGeom prst="rect">
            <a:avLst/>
          </a:prstGeom>
          <a:noFill/>
          <a:ln w="9525">
            <a:noFill/>
            <a:miter lim="800000"/>
            <a:headEnd/>
            <a:tailEnd/>
          </a:ln>
        </p:spPr>
      </p:pic>
      <p:pic>
        <p:nvPicPr>
          <p:cNvPr id="11" name="10 Imagen" descr="C:\Documents and Settings\Usuario\Escritorio\IMG_20140502_151442.jpg"/>
          <p:cNvPicPr/>
          <p:nvPr/>
        </p:nvPicPr>
        <p:blipFill>
          <a:blip r:embed="rId4" cstate="print"/>
          <a:srcRect/>
          <a:stretch>
            <a:fillRect/>
          </a:stretch>
        </p:blipFill>
        <p:spPr bwMode="auto">
          <a:xfrm>
            <a:off x="6206837" y="1358386"/>
            <a:ext cx="2937164" cy="2243136"/>
          </a:xfrm>
          <a:prstGeom prst="rect">
            <a:avLst/>
          </a:prstGeom>
          <a:noFill/>
          <a:ln w="9525">
            <a:noFill/>
            <a:miter lim="800000"/>
            <a:headEnd/>
            <a:tailEnd/>
          </a:ln>
        </p:spPr>
      </p:pic>
      <p:sp>
        <p:nvSpPr>
          <p:cNvPr id="12" name="11 Rectángulo"/>
          <p:cNvSpPr/>
          <p:nvPr/>
        </p:nvSpPr>
        <p:spPr>
          <a:xfrm>
            <a:off x="250990" y="3450299"/>
            <a:ext cx="8532253" cy="2308324"/>
          </a:xfrm>
          <a:prstGeom prst="rect">
            <a:avLst/>
          </a:prstGeom>
        </p:spPr>
        <p:txBody>
          <a:bodyPr wrap="square">
            <a:spAutoFit/>
          </a:bodyPr>
          <a:lstStyle/>
          <a:p>
            <a:pPr algn="ctr">
              <a:buNone/>
            </a:pPr>
            <a:endParaRPr lang="en-US" sz="2000" b="1" dirty="0" smtClean="0">
              <a:latin typeface="Arial" panose="020B0604020202020204" pitchFamily="34" charset="0"/>
              <a:cs typeface="Arial" panose="020B0604020202020204" pitchFamily="34" charset="0"/>
            </a:endParaRPr>
          </a:p>
          <a:p>
            <a:pPr algn="just">
              <a:buNone/>
            </a:pPr>
            <a:r>
              <a:rPr lang="en-US" sz="2000" dirty="0" smtClean="0">
                <a:latin typeface="Arial" panose="020B0604020202020204" pitchFamily="34" charset="0"/>
                <a:cs typeface="Arial" panose="020B0604020202020204" pitchFamily="34" charset="0"/>
              </a:rPr>
              <a:t>En conjunto con el Instituto de la Mujer y Participación </a:t>
            </a:r>
            <a:r>
              <a:rPr lang="en-US" sz="2000" dirty="0" err="1" smtClean="0">
                <a:latin typeface="Arial" panose="020B0604020202020204" pitchFamily="34" charset="0"/>
                <a:cs typeface="Arial" panose="020B0604020202020204" pitchFamily="34" charset="0"/>
              </a:rPr>
              <a:t>Ciudadana</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continuamos</a:t>
            </a:r>
            <a:r>
              <a:rPr lang="en-US" sz="2000" dirty="0" smtClean="0">
                <a:latin typeface="Arial" panose="020B0604020202020204" pitchFamily="34" charset="0"/>
                <a:cs typeface="Arial" panose="020B0604020202020204" pitchFamily="34" charset="0"/>
              </a:rPr>
              <a:t> con el Programa Jefas de Familia, con el cual </a:t>
            </a:r>
            <a:r>
              <a:rPr lang="en-US" sz="2000" dirty="0" err="1" smtClean="0">
                <a:latin typeface="Arial" panose="020B0604020202020204" pitchFamily="34" charset="0"/>
                <a:cs typeface="Arial" panose="020B0604020202020204" pitchFamily="34" charset="0"/>
              </a:rPr>
              <a:t>apoyamos</a:t>
            </a:r>
            <a:r>
              <a:rPr lang="en-US" sz="2000" dirty="0" smtClean="0">
                <a:latin typeface="Arial" panose="020B0604020202020204" pitchFamily="34" charset="0"/>
                <a:cs typeface="Arial" panose="020B0604020202020204" pitchFamily="34" charset="0"/>
              </a:rPr>
              <a:t>  a las madres solteras, viudas, divorciadas o mujeres separadas que son el unico sustento para la familia,  junto con personal de Gobierno del Estado se ofreció este programa en el </a:t>
            </a:r>
            <a:r>
              <a:rPr lang="en-US" sz="2000" dirty="0" err="1" smtClean="0">
                <a:latin typeface="Arial" panose="020B0604020202020204" pitchFamily="34" charset="0"/>
                <a:cs typeface="Arial" panose="020B0604020202020204" pitchFamily="34" charset="0"/>
              </a:rPr>
              <a:t>Auditorio</a:t>
            </a:r>
            <a:r>
              <a:rPr lang="en-US" sz="2000" dirty="0" smtClean="0">
                <a:latin typeface="Arial" panose="020B0604020202020204" pitchFamily="34" charset="0"/>
                <a:cs typeface="Arial" panose="020B0604020202020204" pitchFamily="34" charset="0"/>
              </a:rPr>
              <a:t> Municipal.</a:t>
            </a:r>
          </a:p>
          <a:p>
            <a:pPr algn="ctr">
              <a:buNone/>
            </a:pPr>
            <a:endParaRPr lang="en-US" sz="2400" b="1"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417124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694303" y="537882"/>
            <a:ext cx="10496282" cy="584775"/>
          </a:xfrm>
          <a:prstGeom prst="rect">
            <a:avLst/>
          </a:prstGeom>
          <a:noFill/>
        </p:spPr>
        <p:txBody>
          <a:bodyPr wrap="square" rtlCol="0">
            <a:spAutoFit/>
          </a:bodyPr>
          <a:lstStyle/>
          <a:p>
            <a:pPr algn="ctr"/>
            <a:r>
              <a:rPr lang="en-US" sz="3200" b="1" i="1" dirty="0" smtClean="0">
                <a:solidFill>
                  <a:srgbClr val="FFFF66"/>
                </a:solidFill>
                <a:latin typeface="Arial" panose="020B0604020202020204" pitchFamily="34" charset="0"/>
                <a:cs typeface="Arial" panose="020B0604020202020204" pitchFamily="34" charset="0"/>
              </a:rPr>
              <a:t>DIRECCIÓN DE CONCERTACIÓN SOCIAL</a:t>
            </a:r>
            <a:endParaRPr lang="es-ES" sz="3200" b="1" i="1" dirty="0">
              <a:solidFill>
                <a:srgbClr val="FFFF66"/>
              </a:solidFill>
              <a:latin typeface="Arial" panose="020B0604020202020204" pitchFamily="34" charset="0"/>
              <a:cs typeface="Arial" panose="020B0604020202020204" pitchFamily="34" charset="0"/>
            </a:endParaRPr>
          </a:p>
        </p:txBody>
      </p:sp>
      <p:sp>
        <p:nvSpPr>
          <p:cNvPr id="3" name="CuadroTexto 3"/>
          <p:cNvSpPr txBox="1"/>
          <p:nvPr/>
        </p:nvSpPr>
        <p:spPr>
          <a:xfrm>
            <a:off x="2202053" y="78015"/>
            <a:ext cx="4660187" cy="369332"/>
          </a:xfrm>
          <a:prstGeom prst="rect">
            <a:avLst/>
          </a:prstGeom>
          <a:noFill/>
        </p:spPr>
        <p:txBody>
          <a:bodyPr wrap="none" rtlCol="0">
            <a:spAutoFit/>
          </a:bodyPr>
          <a:lstStyle/>
          <a:p>
            <a:pPr algn="ctr"/>
            <a:r>
              <a:rPr lang="en-US" b="1" i="1" dirty="0" smtClean="0">
                <a:solidFill>
                  <a:srgbClr val="FFFF66"/>
                </a:solidFill>
                <a:latin typeface="Arial" panose="020B0604020202020204" pitchFamily="34" charset="0"/>
                <a:cs typeface="Arial" panose="020B0604020202020204" pitchFamily="34" charset="0"/>
              </a:rPr>
              <a:t>SECRETARÍA DE DESARROLLO SOCIAL</a:t>
            </a:r>
            <a:endParaRPr lang="es-ES" b="1" i="1" dirty="0">
              <a:solidFill>
                <a:srgbClr val="FFFF66"/>
              </a:solidFill>
              <a:latin typeface="Arial" panose="020B0604020202020204" pitchFamily="34" charset="0"/>
              <a:cs typeface="Arial" panose="020B0604020202020204" pitchFamily="34" charset="0"/>
            </a:endParaRPr>
          </a:p>
        </p:txBody>
      </p:sp>
      <p:sp>
        <p:nvSpPr>
          <p:cNvPr id="4" name="CuadroTexto 3"/>
          <p:cNvSpPr txBox="1"/>
          <p:nvPr/>
        </p:nvSpPr>
        <p:spPr>
          <a:xfrm>
            <a:off x="3447548" y="6281592"/>
            <a:ext cx="2591287" cy="369332"/>
          </a:xfrm>
          <a:prstGeom prst="rect">
            <a:avLst/>
          </a:prstGeom>
          <a:noFill/>
        </p:spPr>
        <p:txBody>
          <a:bodyPr wrap="none" rtlCol="0">
            <a:spAutoFit/>
          </a:bodyPr>
          <a:lstStyle/>
          <a:p>
            <a:pPr algn="ctr"/>
            <a:r>
              <a:rPr lang="en-US" b="1" i="1" dirty="0" smtClean="0">
                <a:solidFill>
                  <a:srgbClr val="FFFF66"/>
                </a:solidFill>
                <a:latin typeface="Arial" panose="020B0604020202020204" pitchFamily="34" charset="0"/>
                <a:cs typeface="Arial" panose="020B0604020202020204" pitchFamily="34" charset="0"/>
              </a:rPr>
              <a:t>ACCIONES DE MAYO </a:t>
            </a:r>
            <a:endParaRPr lang="es-ES" b="1" i="1" dirty="0">
              <a:solidFill>
                <a:srgbClr val="FFFF66"/>
              </a:solidFill>
              <a:latin typeface="Arial" panose="020B0604020202020204" pitchFamily="34" charset="0"/>
              <a:cs typeface="Arial" panose="020B0604020202020204" pitchFamily="34" charset="0"/>
            </a:endParaRPr>
          </a:p>
        </p:txBody>
      </p:sp>
      <p:pic>
        <p:nvPicPr>
          <p:cNvPr id="6" name="5 Imagen" descr="C:\Documents and Settings\Usuario\Escritorio\IMG-20140528-WA0024.jpg"/>
          <p:cNvPicPr/>
          <p:nvPr/>
        </p:nvPicPr>
        <p:blipFill>
          <a:blip r:embed="rId2"/>
          <a:srcRect/>
          <a:stretch>
            <a:fillRect/>
          </a:stretch>
        </p:blipFill>
        <p:spPr bwMode="auto">
          <a:xfrm>
            <a:off x="558391" y="1418590"/>
            <a:ext cx="3388043" cy="2282553"/>
          </a:xfrm>
          <a:prstGeom prst="rect">
            <a:avLst/>
          </a:prstGeom>
          <a:noFill/>
          <a:ln w="9525">
            <a:noFill/>
            <a:miter lim="800000"/>
            <a:headEnd/>
            <a:tailEnd/>
          </a:ln>
        </p:spPr>
      </p:pic>
      <p:pic>
        <p:nvPicPr>
          <p:cNvPr id="7" name="6 Imagen" descr="C:\Documents and Settings\Usuario\Escritorio\IMG-20140528-WA0025.jpg"/>
          <p:cNvPicPr/>
          <p:nvPr/>
        </p:nvPicPr>
        <p:blipFill>
          <a:blip r:embed="rId3"/>
          <a:srcRect/>
          <a:stretch>
            <a:fillRect/>
          </a:stretch>
        </p:blipFill>
        <p:spPr bwMode="auto">
          <a:xfrm>
            <a:off x="4328885" y="1449794"/>
            <a:ext cx="3368040" cy="2251347"/>
          </a:xfrm>
          <a:prstGeom prst="rect">
            <a:avLst/>
          </a:prstGeom>
          <a:noFill/>
          <a:ln w="9525">
            <a:noFill/>
            <a:miter lim="800000"/>
            <a:headEnd/>
            <a:tailEnd/>
          </a:ln>
        </p:spPr>
      </p:pic>
      <p:sp>
        <p:nvSpPr>
          <p:cNvPr id="8" name="7 Rectángulo"/>
          <p:cNvSpPr/>
          <p:nvPr/>
        </p:nvSpPr>
        <p:spPr>
          <a:xfrm>
            <a:off x="362199" y="4111210"/>
            <a:ext cx="8532253" cy="2308324"/>
          </a:xfrm>
          <a:prstGeom prst="rect">
            <a:avLst/>
          </a:prstGeom>
        </p:spPr>
        <p:txBody>
          <a:bodyPr wrap="square">
            <a:spAutoFit/>
          </a:bodyPr>
          <a:lstStyle/>
          <a:p>
            <a:pPr algn="just">
              <a:buNone/>
            </a:pPr>
            <a:r>
              <a:rPr lang="en-US" sz="2400" dirty="0" smtClean="0">
                <a:latin typeface="Arial" panose="020B0604020202020204" pitchFamily="34" charset="0"/>
                <a:cs typeface="Arial" panose="020B0604020202020204" pitchFamily="34" charset="0"/>
              </a:rPr>
              <a:t>En este mes continuamos con el registro de ciudadanas para el   Programa Seguros de Vida para Jefas de Familia, tanto en oficinas como en algunas colonias, esto con el objetivo de otorgar a los hijos un apoyo económico en caso de </a:t>
            </a:r>
            <a:r>
              <a:rPr lang="en-US" sz="2400" dirty="0" err="1" smtClean="0">
                <a:latin typeface="Arial" panose="020B0604020202020204" pitchFamily="34" charset="0"/>
                <a:cs typeface="Arial" panose="020B0604020202020204" pitchFamily="34" charset="0"/>
              </a:rPr>
              <a:t>fallecimiento</a:t>
            </a:r>
            <a:r>
              <a:rPr lang="en-US" sz="2400" dirty="0" smtClean="0">
                <a:latin typeface="Arial" panose="020B0604020202020204" pitchFamily="34" charset="0"/>
                <a:cs typeface="Arial" panose="020B0604020202020204" pitchFamily="34" charset="0"/>
              </a:rPr>
              <a:t> de la </a:t>
            </a:r>
            <a:r>
              <a:rPr lang="en-US" sz="2400" dirty="0" err="1" smtClean="0">
                <a:latin typeface="Arial" panose="020B0604020202020204" pitchFamily="34" charset="0"/>
                <a:cs typeface="Arial" panose="020B0604020202020204" pitchFamily="34" charset="0"/>
              </a:rPr>
              <a:t>madre</a:t>
            </a:r>
            <a:r>
              <a:rPr lang="en-US" sz="2400" dirty="0" smtClean="0">
                <a:latin typeface="Arial" panose="020B0604020202020204" pitchFamily="34" charset="0"/>
                <a:cs typeface="Arial" panose="020B0604020202020204" pitchFamily="34" charset="0"/>
              </a:rPr>
              <a:t>.</a:t>
            </a:r>
          </a:p>
          <a:p>
            <a:pPr algn="ctr">
              <a:buNone/>
            </a:pPr>
            <a:endParaRPr lang="en-US" sz="2400" b="1"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93301664"/>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txBox="1">
            <a:spLocks/>
          </p:cNvSpPr>
          <p:nvPr/>
        </p:nvSpPr>
        <p:spPr>
          <a:xfrm>
            <a:off x="296502" y="1816374"/>
            <a:ext cx="8229600" cy="4525963"/>
          </a:xfrm>
          <a:prstGeom prst="rect">
            <a:avLst/>
          </a:prstGeom>
        </p:spPr>
        <p:txBody>
          <a:bodyPr>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s-ES" sz="2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s-ES" sz="2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s-ES" sz="2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s-ES" sz="2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s-ES" sz="2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s-ES" sz="2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sp>
        <p:nvSpPr>
          <p:cNvPr id="5" name="CuadroTexto 3"/>
          <p:cNvSpPr txBox="1"/>
          <p:nvPr/>
        </p:nvSpPr>
        <p:spPr>
          <a:xfrm>
            <a:off x="2223744" y="6342337"/>
            <a:ext cx="4660187" cy="369332"/>
          </a:xfrm>
          <a:prstGeom prst="rect">
            <a:avLst/>
          </a:prstGeom>
          <a:noFill/>
        </p:spPr>
        <p:txBody>
          <a:bodyPr wrap="none" rtlCol="0">
            <a:spAutoFit/>
          </a:bodyPr>
          <a:lstStyle/>
          <a:p>
            <a:pPr algn="ctr"/>
            <a:r>
              <a:rPr lang="en-US" b="1" i="1" dirty="0" smtClean="0">
                <a:solidFill>
                  <a:srgbClr val="FFFF66"/>
                </a:solidFill>
                <a:latin typeface="Arial" panose="020B0604020202020204" pitchFamily="34" charset="0"/>
                <a:cs typeface="Arial" panose="020B0604020202020204" pitchFamily="34" charset="0"/>
              </a:rPr>
              <a:t>SECRETARÍA DE DESARROLLO SOCIAL</a:t>
            </a:r>
            <a:endParaRPr lang="es-ES" b="1" i="1" dirty="0">
              <a:solidFill>
                <a:srgbClr val="FFFF66"/>
              </a:solidFill>
              <a:latin typeface="Arial" panose="020B0604020202020204" pitchFamily="34" charset="0"/>
              <a:cs typeface="Arial" panose="020B0604020202020204" pitchFamily="34" charset="0"/>
            </a:endParaRPr>
          </a:p>
        </p:txBody>
      </p:sp>
      <p:sp>
        <p:nvSpPr>
          <p:cNvPr id="6" name="CuadroTexto 1"/>
          <p:cNvSpPr txBox="1"/>
          <p:nvPr/>
        </p:nvSpPr>
        <p:spPr>
          <a:xfrm>
            <a:off x="-694303" y="537882"/>
            <a:ext cx="10496282" cy="584775"/>
          </a:xfrm>
          <a:prstGeom prst="rect">
            <a:avLst/>
          </a:prstGeom>
          <a:noFill/>
        </p:spPr>
        <p:txBody>
          <a:bodyPr wrap="square" rtlCol="0">
            <a:spAutoFit/>
          </a:bodyPr>
          <a:lstStyle/>
          <a:p>
            <a:pPr algn="ctr"/>
            <a:r>
              <a:rPr lang="en-US" sz="3200" b="1" i="1" dirty="0" smtClean="0">
                <a:solidFill>
                  <a:srgbClr val="FFFF66"/>
                </a:solidFill>
                <a:latin typeface="Arial" panose="020B0604020202020204" pitchFamily="34" charset="0"/>
                <a:cs typeface="Arial" panose="020B0604020202020204" pitchFamily="34" charset="0"/>
              </a:rPr>
              <a:t>DIRECCIÓN DE CONCERTACIÓN SOCIAL</a:t>
            </a:r>
            <a:endParaRPr lang="es-ES" sz="3200" b="1" i="1" dirty="0">
              <a:solidFill>
                <a:srgbClr val="FFFF66"/>
              </a:solidFill>
              <a:latin typeface="Arial" panose="020B0604020202020204" pitchFamily="34" charset="0"/>
              <a:cs typeface="Arial" panose="020B0604020202020204" pitchFamily="34" charset="0"/>
            </a:endParaRPr>
          </a:p>
        </p:txBody>
      </p:sp>
      <p:sp>
        <p:nvSpPr>
          <p:cNvPr id="8" name="8 Rectángulo"/>
          <p:cNvSpPr/>
          <p:nvPr/>
        </p:nvSpPr>
        <p:spPr>
          <a:xfrm>
            <a:off x="1410144" y="0"/>
            <a:ext cx="6378670" cy="584775"/>
          </a:xfrm>
          <a:prstGeom prst="rect">
            <a:avLst/>
          </a:prstGeom>
        </p:spPr>
        <p:txBody>
          <a:bodyPr wrap="none">
            <a:spAutoFit/>
          </a:bodyPr>
          <a:lstStyle/>
          <a:p>
            <a:pPr algn="ctr"/>
            <a:r>
              <a:rPr lang="en-US" sz="3200" b="1" i="1" dirty="0" smtClean="0">
                <a:solidFill>
                  <a:srgbClr val="FFFF66"/>
                </a:solidFill>
                <a:latin typeface="Arial" panose="020B0604020202020204" pitchFamily="34" charset="0"/>
                <a:cs typeface="Arial" panose="020B0604020202020204" pitchFamily="34" charset="0"/>
              </a:rPr>
              <a:t> Compromisos </a:t>
            </a:r>
            <a:r>
              <a:rPr lang="en-US" sz="3200" b="1" i="1" dirty="0" err="1" smtClean="0">
                <a:solidFill>
                  <a:srgbClr val="FFFF66"/>
                </a:solidFill>
                <a:latin typeface="Arial" panose="020B0604020202020204" pitchFamily="34" charset="0"/>
                <a:cs typeface="Arial" panose="020B0604020202020204" pitchFamily="34" charset="0"/>
              </a:rPr>
              <a:t>para</a:t>
            </a:r>
            <a:r>
              <a:rPr lang="en-US" sz="3200" b="1" i="1" dirty="0" smtClean="0">
                <a:solidFill>
                  <a:srgbClr val="FFFF66"/>
                </a:solidFill>
                <a:latin typeface="Arial" panose="020B0604020202020204" pitchFamily="34" charset="0"/>
                <a:cs typeface="Arial" panose="020B0604020202020204" pitchFamily="34" charset="0"/>
              </a:rPr>
              <a:t> </a:t>
            </a:r>
            <a:r>
              <a:rPr lang="en-US" sz="3200" b="1" i="1" dirty="0" err="1" smtClean="0">
                <a:solidFill>
                  <a:srgbClr val="FFFF66"/>
                </a:solidFill>
                <a:latin typeface="Arial" panose="020B0604020202020204" pitchFamily="34" charset="0"/>
                <a:cs typeface="Arial" panose="020B0604020202020204" pitchFamily="34" charset="0"/>
              </a:rPr>
              <a:t>Junio</a:t>
            </a:r>
            <a:r>
              <a:rPr lang="en-US" sz="3200" b="1" i="1" dirty="0" smtClean="0">
                <a:solidFill>
                  <a:srgbClr val="FFFF66"/>
                </a:solidFill>
                <a:latin typeface="Arial" panose="020B0604020202020204" pitchFamily="34" charset="0"/>
                <a:cs typeface="Arial" panose="020B0604020202020204" pitchFamily="34" charset="0"/>
              </a:rPr>
              <a:t> 2014 </a:t>
            </a:r>
            <a:endParaRPr lang="es-ES" sz="3200" b="1" i="1" dirty="0">
              <a:solidFill>
                <a:srgbClr val="FFFF66"/>
              </a:solidFill>
              <a:latin typeface="Arial" panose="020B0604020202020204" pitchFamily="34" charset="0"/>
              <a:cs typeface="Arial" panose="020B0604020202020204" pitchFamily="34" charset="0"/>
            </a:endParaRPr>
          </a:p>
        </p:txBody>
      </p:sp>
      <p:sp>
        <p:nvSpPr>
          <p:cNvPr id="7" name="2 Marcador de contenido"/>
          <p:cNvSpPr txBox="1">
            <a:spLocks/>
          </p:cNvSpPr>
          <p:nvPr/>
        </p:nvSpPr>
        <p:spPr>
          <a:xfrm>
            <a:off x="364120" y="1934465"/>
            <a:ext cx="8229600" cy="4525963"/>
          </a:xfrm>
          <a:prstGeom prst="rect">
            <a:avLst/>
          </a:prstGeom>
        </p:spPr>
        <p:txBody>
          <a:bodyPr>
            <a:normAutofit/>
          </a:bodyPr>
          <a:lstStyle/>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s-ES" sz="2400" dirty="0" smtClean="0">
                <a:latin typeface="Arial" pitchFamily="34" charset="0"/>
                <a:cs typeface="Arial" pitchFamily="34" charset="0"/>
              </a:rPr>
              <a:t>Contactar </a:t>
            </a:r>
            <a:r>
              <a:rPr kumimoji="0" lang="es-E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Autoridades correspondientes para bajar Programas </a:t>
            </a:r>
            <a:r>
              <a:rPr lang="es-ES" sz="2400" dirty="0" smtClean="0">
                <a:latin typeface="Arial" pitchFamily="34" charset="0"/>
                <a:cs typeface="Arial" pitchFamily="34" charset="0"/>
              </a:rPr>
              <a:t>en apoyo a las comunidades mas vulnerables</a:t>
            </a:r>
            <a:endParaRPr kumimoji="0" lang="es-E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s-ES" sz="2400" dirty="0" smtClean="0">
                <a:latin typeface="Arial" pitchFamily="34" charset="0"/>
                <a:cs typeface="Arial" pitchFamily="34" charset="0"/>
              </a:rPr>
              <a:t>Buscar</a:t>
            </a:r>
            <a:r>
              <a:rPr kumimoji="0" lang="es-E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mas Empresas que ofrezcan vacantes para menores de edad,</a:t>
            </a:r>
            <a:r>
              <a:rPr kumimoji="0" lang="es-ES" sz="24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 </a:t>
            </a:r>
            <a:r>
              <a:rPr kumimoji="0" lang="es-E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adultos mayores, empleos en casa y para personas con capacidades especiales.</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s-E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Buscar mas apoyos en las empresas contactadas para trabajar con los diferentes programas del Municipio.</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s-E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Llevar a cabo </a:t>
            </a:r>
            <a:r>
              <a:rPr lang="es-ES" sz="2400" dirty="0" smtClean="0">
                <a:latin typeface="Arial" pitchFamily="34" charset="0"/>
                <a:cs typeface="Arial" pitchFamily="34" charset="0"/>
              </a:rPr>
              <a:t>Brigadas de Empleo en diferentes puntos o colonias del Municipio. </a:t>
            </a:r>
            <a:endParaRPr kumimoji="0" lang="es-E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s-E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s-E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s-E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s-E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s-E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s-E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627109530"/>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578585" y="438524"/>
            <a:ext cx="5996899" cy="584775"/>
          </a:xfrm>
          <a:prstGeom prst="rect">
            <a:avLst/>
          </a:prstGeom>
          <a:noFill/>
        </p:spPr>
        <p:txBody>
          <a:bodyPr wrap="none" rtlCol="0">
            <a:spAutoFit/>
          </a:bodyPr>
          <a:lstStyle/>
          <a:p>
            <a:pPr algn="ctr"/>
            <a:r>
              <a:rPr lang="en-US" sz="3200" b="1" i="1" dirty="0" smtClean="0">
                <a:solidFill>
                  <a:srgbClr val="FFFF66"/>
                </a:solidFill>
                <a:latin typeface="Arial" panose="020B0604020202020204" pitchFamily="34" charset="0"/>
                <a:cs typeface="Arial" panose="020B0604020202020204" pitchFamily="34" charset="0"/>
              </a:rPr>
              <a:t>INSTITUTO DE LA JUVENTUD</a:t>
            </a:r>
            <a:endParaRPr lang="es-ES" sz="3200" b="1" i="1" dirty="0">
              <a:solidFill>
                <a:srgbClr val="FFFF66"/>
              </a:solidFill>
              <a:latin typeface="Arial" panose="020B0604020202020204" pitchFamily="34" charset="0"/>
              <a:cs typeface="Arial" panose="020B0604020202020204" pitchFamily="34" charset="0"/>
            </a:endParaRPr>
          </a:p>
        </p:txBody>
      </p:sp>
      <p:sp>
        <p:nvSpPr>
          <p:cNvPr id="8" name="CuadroTexto 3"/>
          <p:cNvSpPr txBox="1"/>
          <p:nvPr/>
        </p:nvSpPr>
        <p:spPr>
          <a:xfrm>
            <a:off x="2202053" y="78015"/>
            <a:ext cx="4660187" cy="369332"/>
          </a:xfrm>
          <a:prstGeom prst="rect">
            <a:avLst/>
          </a:prstGeom>
          <a:noFill/>
        </p:spPr>
        <p:txBody>
          <a:bodyPr wrap="none" rtlCol="0">
            <a:spAutoFit/>
          </a:bodyPr>
          <a:lstStyle/>
          <a:p>
            <a:pPr algn="ctr"/>
            <a:r>
              <a:rPr lang="en-US" b="1" i="1" dirty="0" smtClean="0">
                <a:solidFill>
                  <a:srgbClr val="FFFF66"/>
                </a:solidFill>
                <a:latin typeface="Arial" panose="020B0604020202020204" pitchFamily="34" charset="0"/>
                <a:cs typeface="Arial" panose="020B0604020202020204" pitchFamily="34" charset="0"/>
              </a:rPr>
              <a:t>SECRETARÍA DE DESARROLLO SOCIAL</a:t>
            </a:r>
            <a:endParaRPr lang="es-ES" b="1" i="1" dirty="0">
              <a:solidFill>
                <a:srgbClr val="FFFF66"/>
              </a:solidFill>
              <a:latin typeface="Arial" panose="020B0604020202020204" pitchFamily="34" charset="0"/>
              <a:cs typeface="Arial" panose="020B0604020202020204" pitchFamily="34" charset="0"/>
            </a:endParaRPr>
          </a:p>
        </p:txBody>
      </p:sp>
      <p:sp>
        <p:nvSpPr>
          <p:cNvPr id="10" name="CuadroTexto 3"/>
          <p:cNvSpPr txBox="1"/>
          <p:nvPr/>
        </p:nvSpPr>
        <p:spPr>
          <a:xfrm>
            <a:off x="3410288" y="6268118"/>
            <a:ext cx="2591287" cy="369332"/>
          </a:xfrm>
          <a:prstGeom prst="rect">
            <a:avLst/>
          </a:prstGeom>
          <a:noFill/>
        </p:spPr>
        <p:txBody>
          <a:bodyPr wrap="none" rtlCol="0">
            <a:spAutoFit/>
          </a:bodyPr>
          <a:lstStyle/>
          <a:p>
            <a:pPr algn="ctr"/>
            <a:r>
              <a:rPr lang="en-US" b="1" i="1" dirty="0" smtClean="0">
                <a:solidFill>
                  <a:srgbClr val="FFFF66"/>
                </a:solidFill>
                <a:latin typeface="Arial" panose="020B0604020202020204" pitchFamily="34" charset="0"/>
                <a:cs typeface="Arial" panose="020B0604020202020204" pitchFamily="34" charset="0"/>
              </a:rPr>
              <a:t>ACCIONES DE  MAYO</a:t>
            </a:r>
            <a:endParaRPr lang="es-ES" b="1" i="1" dirty="0">
              <a:solidFill>
                <a:srgbClr val="FFFF66"/>
              </a:solidFill>
              <a:latin typeface="Arial" panose="020B0604020202020204" pitchFamily="34" charset="0"/>
              <a:cs typeface="Arial" panose="020B0604020202020204" pitchFamily="34" charset="0"/>
            </a:endParaRPr>
          </a:p>
        </p:txBody>
      </p:sp>
      <p:pic>
        <p:nvPicPr>
          <p:cNvPr id="11" name="Picture 2" descr="C:\Documents and Settings\Usuario\Mis documentos\skate santa monica.jpg"/>
          <p:cNvPicPr>
            <a:picLocks noChangeAspect="1" noChangeArrowheads="1"/>
          </p:cNvPicPr>
          <p:nvPr/>
        </p:nvPicPr>
        <p:blipFill>
          <a:blip r:embed="rId2" cstate="print"/>
          <a:srcRect/>
          <a:stretch>
            <a:fillRect/>
          </a:stretch>
        </p:blipFill>
        <p:spPr bwMode="auto">
          <a:xfrm>
            <a:off x="258618" y="1560779"/>
            <a:ext cx="3251200" cy="1569829"/>
          </a:xfrm>
          <a:prstGeom prst="rect">
            <a:avLst/>
          </a:prstGeom>
          <a:noFill/>
        </p:spPr>
      </p:pic>
      <p:pic>
        <p:nvPicPr>
          <p:cNvPr id="13" name="Picture 2" descr="C:\Documents and Settings\Usuario\Mis documentos\parkour reunion.jpg"/>
          <p:cNvPicPr>
            <a:picLocks noChangeAspect="1" noChangeArrowheads="1"/>
          </p:cNvPicPr>
          <p:nvPr/>
        </p:nvPicPr>
        <p:blipFill>
          <a:blip r:embed="rId3"/>
          <a:srcRect/>
          <a:stretch>
            <a:fillRect/>
          </a:stretch>
        </p:blipFill>
        <p:spPr bwMode="auto">
          <a:xfrm>
            <a:off x="3472873" y="1289793"/>
            <a:ext cx="4839854" cy="2312389"/>
          </a:xfrm>
          <a:prstGeom prst="rect">
            <a:avLst/>
          </a:prstGeom>
          <a:noFill/>
        </p:spPr>
      </p:pic>
      <p:pic>
        <p:nvPicPr>
          <p:cNvPr id="14" name="Picture 1" descr="C:\Documents and Settings\Usuario\Mis documentos\21 de mayo sat monica skate.jpg"/>
          <p:cNvPicPr>
            <a:picLocks noChangeAspect="1" noChangeArrowheads="1"/>
          </p:cNvPicPr>
          <p:nvPr/>
        </p:nvPicPr>
        <p:blipFill>
          <a:blip r:embed="rId4"/>
          <a:srcRect/>
          <a:stretch>
            <a:fillRect/>
          </a:stretch>
        </p:blipFill>
        <p:spPr bwMode="auto">
          <a:xfrm>
            <a:off x="235527" y="2863272"/>
            <a:ext cx="3898403" cy="1494970"/>
          </a:xfrm>
          <a:prstGeom prst="rect">
            <a:avLst/>
          </a:prstGeom>
          <a:noFill/>
        </p:spPr>
      </p:pic>
      <p:sp>
        <p:nvSpPr>
          <p:cNvPr id="15" name="14 Rectángulo"/>
          <p:cNvSpPr/>
          <p:nvPr/>
        </p:nvSpPr>
        <p:spPr>
          <a:xfrm>
            <a:off x="304800" y="4703779"/>
            <a:ext cx="8839200" cy="800219"/>
          </a:xfrm>
          <a:prstGeom prst="rect">
            <a:avLst/>
          </a:prstGeom>
        </p:spPr>
        <p:txBody>
          <a:bodyPr wrap="square">
            <a:spAutoFit/>
          </a:bodyPr>
          <a:lstStyle/>
          <a:p>
            <a:pPr algn="just">
              <a:lnSpc>
                <a:spcPct val="115000"/>
              </a:lnSpc>
              <a:spcAft>
                <a:spcPts val="0"/>
              </a:spcAft>
            </a:pPr>
            <a:r>
              <a:rPr lang="es-MX" sz="2000" dirty="0" smtClean="0">
                <a:latin typeface="Arial" pitchFamily="34" charset="0"/>
                <a:ea typeface="Calibri"/>
                <a:cs typeface="Arial" pitchFamily="34" charset="0"/>
              </a:rPr>
              <a:t>Reuniones con jóvenes de las colonias Hacienda Santa Lucía, Santa Mónica y Monte </a:t>
            </a:r>
            <a:r>
              <a:rPr lang="es-MX" sz="2000" dirty="0" smtClean="0">
                <a:latin typeface="Arial" pitchFamily="34" charset="0"/>
                <a:ea typeface="Calibri"/>
                <a:cs typeface="Arial" pitchFamily="34" charset="0"/>
              </a:rPr>
              <a:t>Cristal, </a:t>
            </a:r>
            <a:r>
              <a:rPr lang="es-MX" sz="2000" dirty="0" smtClean="0">
                <a:latin typeface="Arial" pitchFamily="34" charset="0"/>
                <a:cs typeface="Arial" pitchFamily="34" charset="0"/>
              </a:rPr>
              <a:t>con </a:t>
            </a:r>
            <a:r>
              <a:rPr lang="es-MX" sz="2000" dirty="0" smtClean="0">
                <a:latin typeface="Arial" pitchFamily="34" charset="0"/>
                <a:cs typeface="Arial" pitchFamily="34" charset="0"/>
              </a:rPr>
              <a:t>el objetivo de nombrar representantes juveniles</a:t>
            </a:r>
            <a:r>
              <a:rPr lang="es-MX" sz="2000" dirty="0" smtClean="0">
                <a:latin typeface="Arial" pitchFamily="34" charset="0"/>
                <a:ea typeface="Calibri"/>
                <a:cs typeface="Arial" pitchFamily="34" charset="0"/>
              </a:rPr>
              <a:t> .</a:t>
            </a:r>
          </a:p>
        </p:txBody>
      </p:sp>
      <p:pic>
        <p:nvPicPr>
          <p:cNvPr id="16" name="Picture 3" descr="C:\Documents and Settings\Usuario\Mis documentos\sta monicaa skate 4.jpg"/>
          <p:cNvPicPr>
            <a:picLocks noChangeAspect="1" noChangeArrowheads="1"/>
          </p:cNvPicPr>
          <p:nvPr/>
        </p:nvPicPr>
        <p:blipFill>
          <a:blip r:embed="rId5"/>
          <a:srcRect/>
          <a:stretch>
            <a:fillRect/>
          </a:stretch>
        </p:blipFill>
        <p:spPr bwMode="auto">
          <a:xfrm>
            <a:off x="4106883" y="3158836"/>
            <a:ext cx="4205843" cy="1256147"/>
          </a:xfrm>
          <a:prstGeom prst="rect">
            <a:avLst/>
          </a:prstGeom>
          <a:noFill/>
        </p:spPr>
      </p:pic>
    </p:spTree>
    <p:extLst>
      <p:ext uri="{BB962C8B-B14F-4D97-AF65-F5344CB8AC3E}">
        <p14:creationId xmlns:p14="http://schemas.microsoft.com/office/powerpoint/2010/main" val="1806607024"/>
      </p:ext>
    </p:extLst>
  </p:cSld>
  <p:clrMapOvr>
    <a:masterClrMapping/>
  </p:clrMapOvr>
  <p:transition spd="slow">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1"/>
          <p:cNvSpPr txBox="1"/>
          <p:nvPr/>
        </p:nvSpPr>
        <p:spPr>
          <a:xfrm>
            <a:off x="326845" y="584775"/>
            <a:ext cx="8447965" cy="1077218"/>
          </a:xfrm>
          <a:prstGeom prst="rect">
            <a:avLst/>
          </a:prstGeom>
          <a:noFill/>
        </p:spPr>
        <p:txBody>
          <a:bodyPr wrap="square" rtlCol="0">
            <a:spAutoFit/>
          </a:bodyPr>
          <a:lstStyle/>
          <a:p>
            <a:pPr algn="ctr"/>
            <a:r>
              <a:rPr lang="en-US" sz="3200" b="1" i="1" dirty="0" smtClean="0">
                <a:solidFill>
                  <a:srgbClr val="FFFF66"/>
                </a:solidFill>
                <a:latin typeface="Arial" panose="020B0604020202020204" pitchFamily="34" charset="0"/>
                <a:cs typeface="Arial" panose="020B0604020202020204" pitchFamily="34" charset="0"/>
              </a:rPr>
              <a:t>INSTITUTO MUNICIPAL DE LAS MUJERES</a:t>
            </a:r>
          </a:p>
          <a:p>
            <a:pPr algn="ctr"/>
            <a:r>
              <a:rPr lang="en-US" sz="3200" b="1" i="1" dirty="0" smtClean="0">
                <a:solidFill>
                  <a:srgbClr val="FFFF66"/>
                </a:solidFill>
                <a:latin typeface="Arial" panose="020B0604020202020204" pitchFamily="34" charset="0"/>
                <a:cs typeface="Arial" panose="020B0604020202020204" pitchFamily="34" charset="0"/>
              </a:rPr>
              <a:t> </a:t>
            </a:r>
            <a:endParaRPr lang="es-ES" sz="3200" b="1" i="1" dirty="0">
              <a:solidFill>
                <a:srgbClr val="FFFF66"/>
              </a:solidFill>
              <a:latin typeface="Arial" panose="020B0604020202020204" pitchFamily="34" charset="0"/>
              <a:cs typeface="Arial" panose="020B0604020202020204" pitchFamily="34" charset="0"/>
            </a:endParaRPr>
          </a:p>
        </p:txBody>
      </p:sp>
      <p:sp>
        <p:nvSpPr>
          <p:cNvPr id="7" name="CuadroTexto 3"/>
          <p:cNvSpPr txBox="1"/>
          <p:nvPr/>
        </p:nvSpPr>
        <p:spPr>
          <a:xfrm>
            <a:off x="2202053" y="78015"/>
            <a:ext cx="4660187" cy="369332"/>
          </a:xfrm>
          <a:prstGeom prst="rect">
            <a:avLst/>
          </a:prstGeom>
          <a:noFill/>
        </p:spPr>
        <p:txBody>
          <a:bodyPr wrap="none" rtlCol="0">
            <a:spAutoFit/>
          </a:bodyPr>
          <a:lstStyle/>
          <a:p>
            <a:pPr algn="ctr"/>
            <a:r>
              <a:rPr lang="en-US" b="1" i="1" dirty="0" smtClean="0">
                <a:solidFill>
                  <a:srgbClr val="FFFF66"/>
                </a:solidFill>
                <a:latin typeface="Arial" panose="020B0604020202020204" pitchFamily="34" charset="0"/>
                <a:cs typeface="Arial" panose="020B0604020202020204" pitchFamily="34" charset="0"/>
              </a:rPr>
              <a:t>SECRETARÍA DE DESARROLLO SOCIAL</a:t>
            </a:r>
            <a:endParaRPr lang="es-ES" b="1" i="1" dirty="0">
              <a:solidFill>
                <a:srgbClr val="FFFF66"/>
              </a:solidFill>
              <a:latin typeface="Arial" panose="020B0604020202020204" pitchFamily="34" charset="0"/>
              <a:cs typeface="Arial" panose="020B0604020202020204" pitchFamily="34" charset="0"/>
            </a:endParaRPr>
          </a:p>
        </p:txBody>
      </p:sp>
      <p:sp>
        <p:nvSpPr>
          <p:cNvPr id="10" name="CuadroTexto 3"/>
          <p:cNvSpPr txBox="1"/>
          <p:nvPr/>
        </p:nvSpPr>
        <p:spPr>
          <a:xfrm>
            <a:off x="3447548" y="6281592"/>
            <a:ext cx="2527167" cy="369332"/>
          </a:xfrm>
          <a:prstGeom prst="rect">
            <a:avLst/>
          </a:prstGeom>
          <a:noFill/>
        </p:spPr>
        <p:txBody>
          <a:bodyPr wrap="none" rtlCol="0">
            <a:spAutoFit/>
          </a:bodyPr>
          <a:lstStyle/>
          <a:p>
            <a:pPr algn="ctr"/>
            <a:r>
              <a:rPr lang="en-US" b="1" i="1" dirty="0" smtClean="0">
                <a:solidFill>
                  <a:srgbClr val="FFFF66"/>
                </a:solidFill>
                <a:latin typeface="Arial" panose="020B0604020202020204" pitchFamily="34" charset="0"/>
                <a:cs typeface="Arial" panose="020B0604020202020204" pitchFamily="34" charset="0"/>
              </a:rPr>
              <a:t>ACCIONES DE MAYO</a:t>
            </a:r>
            <a:endParaRPr lang="es-ES" b="1" i="1" dirty="0">
              <a:solidFill>
                <a:srgbClr val="FFFF66"/>
              </a:solidFill>
              <a:latin typeface="Arial" panose="020B0604020202020204" pitchFamily="34" charset="0"/>
              <a:cs typeface="Arial" panose="020B0604020202020204" pitchFamily="34" charset="0"/>
            </a:endParaRPr>
          </a:p>
        </p:txBody>
      </p:sp>
      <p:sp>
        <p:nvSpPr>
          <p:cNvPr id="9" name="8 Rectángulo"/>
          <p:cNvSpPr/>
          <p:nvPr/>
        </p:nvSpPr>
        <p:spPr>
          <a:xfrm>
            <a:off x="1201002" y="4243581"/>
            <a:ext cx="6806523" cy="1200329"/>
          </a:xfrm>
          <a:prstGeom prst="rect">
            <a:avLst/>
          </a:prstGeom>
        </p:spPr>
        <p:txBody>
          <a:bodyPr wrap="square">
            <a:spAutoFit/>
          </a:bodyPr>
          <a:lstStyle/>
          <a:p>
            <a:pPr algn="just"/>
            <a:r>
              <a:rPr lang="es-MX" sz="2400" dirty="0" smtClean="0">
                <a:latin typeface="Arial" pitchFamily="34" charset="0"/>
                <a:cs typeface="Arial" pitchFamily="34" charset="0"/>
              </a:rPr>
              <a:t>Se </a:t>
            </a:r>
            <a:r>
              <a:rPr lang="es-MX" sz="2400" dirty="0" smtClean="0">
                <a:latin typeface="Arial" pitchFamily="34" charset="0"/>
                <a:cs typeface="Arial" pitchFamily="34" charset="0"/>
              </a:rPr>
              <a:t>encuestaron a 142 Mujeres para el Programa Estatal de Jefas de Familia (apoyo mensual de $500 pesos y despensa).</a:t>
            </a:r>
            <a:endParaRPr lang="es-MX" sz="2400" dirty="0">
              <a:latin typeface="Arial" pitchFamily="34" charset="0"/>
              <a:cs typeface="Arial" pitchFamily="34" charset="0"/>
            </a:endParaRPr>
          </a:p>
        </p:txBody>
      </p:sp>
      <p:pic>
        <p:nvPicPr>
          <p:cNvPr id="11" name="Picture 2" descr="C:\Users\patrimonio1\Documents\FOTOS GENERAL\SEDESOL Y JEFAS DE FAMILIA\DSCF2825.JPG"/>
          <p:cNvPicPr>
            <a:picLocks noChangeAspect="1" noChangeArrowheads="1"/>
          </p:cNvPicPr>
          <p:nvPr/>
        </p:nvPicPr>
        <p:blipFill>
          <a:blip r:embed="rId2" cstate="print"/>
          <a:srcRect/>
          <a:stretch>
            <a:fillRect/>
          </a:stretch>
        </p:blipFill>
        <p:spPr bwMode="auto">
          <a:xfrm>
            <a:off x="368490" y="1436427"/>
            <a:ext cx="3971499" cy="2569191"/>
          </a:xfrm>
          <a:prstGeom prst="rect">
            <a:avLst/>
          </a:prstGeom>
          <a:noFill/>
        </p:spPr>
      </p:pic>
      <p:pic>
        <p:nvPicPr>
          <p:cNvPr id="12" name="Picture 3" descr="C:\Users\patrimonio1\Documents\FOTOS GENERAL\SEDESOL Y JEFAS DE FAMILIA\DSCF2813.JPG"/>
          <p:cNvPicPr>
            <a:picLocks noChangeAspect="1" noChangeArrowheads="1"/>
          </p:cNvPicPr>
          <p:nvPr/>
        </p:nvPicPr>
        <p:blipFill>
          <a:blip r:embed="rId3" cstate="print"/>
          <a:srcRect/>
          <a:stretch>
            <a:fillRect/>
          </a:stretch>
        </p:blipFill>
        <p:spPr bwMode="auto">
          <a:xfrm>
            <a:off x="4394582" y="1433014"/>
            <a:ext cx="3835018" cy="2555541"/>
          </a:xfrm>
          <a:prstGeom prst="rect">
            <a:avLst/>
          </a:prstGeom>
          <a:noFill/>
        </p:spPr>
      </p:pic>
    </p:spTree>
    <p:extLst>
      <p:ext uri="{BB962C8B-B14F-4D97-AF65-F5344CB8AC3E}">
        <p14:creationId xmlns:p14="http://schemas.microsoft.com/office/powerpoint/2010/main" val="5312235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1"/>
          <p:cNvSpPr txBox="1"/>
          <p:nvPr/>
        </p:nvSpPr>
        <p:spPr>
          <a:xfrm>
            <a:off x="308163" y="530606"/>
            <a:ext cx="8447965" cy="1077218"/>
          </a:xfrm>
          <a:prstGeom prst="rect">
            <a:avLst/>
          </a:prstGeom>
          <a:noFill/>
        </p:spPr>
        <p:txBody>
          <a:bodyPr wrap="square" rtlCol="0">
            <a:spAutoFit/>
          </a:bodyPr>
          <a:lstStyle/>
          <a:p>
            <a:pPr algn="ctr"/>
            <a:r>
              <a:rPr lang="en-US" sz="3200" b="1" i="1" dirty="0" smtClean="0">
                <a:solidFill>
                  <a:srgbClr val="FFFF66"/>
                </a:solidFill>
                <a:latin typeface="Arial" panose="020B0604020202020204" pitchFamily="34" charset="0"/>
                <a:cs typeface="Arial" panose="020B0604020202020204" pitchFamily="34" charset="0"/>
              </a:rPr>
              <a:t>INSTITUTO MUNICIPAL DE LAS MUJERES</a:t>
            </a:r>
          </a:p>
          <a:p>
            <a:pPr algn="ctr"/>
            <a:r>
              <a:rPr lang="en-US" sz="3200" b="1" i="1" dirty="0" smtClean="0">
                <a:solidFill>
                  <a:srgbClr val="FFFF66"/>
                </a:solidFill>
                <a:latin typeface="Arial" panose="020B0604020202020204" pitchFamily="34" charset="0"/>
                <a:cs typeface="Arial" panose="020B0604020202020204" pitchFamily="34" charset="0"/>
              </a:rPr>
              <a:t> </a:t>
            </a:r>
            <a:endParaRPr lang="es-ES" sz="3200" b="1" i="1" dirty="0">
              <a:solidFill>
                <a:srgbClr val="FFFF66"/>
              </a:solidFill>
              <a:latin typeface="Arial" panose="020B0604020202020204" pitchFamily="34" charset="0"/>
              <a:cs typeface="Arial" panose="020B0604020202020204" pitchFamily="34" charset="0"/>
            </a:endParaRPr>
          </a:p>
        </p:txBody>
      </p:sp>
      <p:sp>
        <p:nvSpPr>
          <p:cNvPr id="6" name="CuadroTexto 3"/>
          <p:cNvSpPr txBox="1"/>
          <p:nvPr/>
        </p:nvSpPr>
        <p:spPr>
          <a:xfrm>
            <a:off x="2202053" y="78015"/>
            <a:ext cx="4660187" cy="369332"/>
          </a:xfrm>
          <a:prstGeom prst="rect">
            <a:avLst/>
          </a:prstGeom>
          <a:noFill/>
        </p:spPr>
        <p:txBody>
          <a:bodyPr wrap="none" rtlCol="0">
            <a:spAutoFit/>
          </a:bodyPr>
          <a:lstStyle/>
          <a:p>
            <a:pPr algn="ctr"/>
            <a:r>
              <a:rPr lang="en-US" b="1" i="1" dirty="0" smtClean="0">
                <a:solidFill>
                  <a:srgbClr val="FFFF66"/>
                </a:solidFill>
                <a:latin typeface="Arial" panose="020B0604020202020204" pitchFamily="34" charset="0"/>
                <a:cs typeface="Arial" panose="020B0604020202020204" pitchFamily="34" charset="0"/>
              </a:rPr>
              <a:t>SECRETARÍA DE DESARROLLO SOCIAL</a:t>
            </a:r>
            <a:endParaRPr lang="es-ES" b="1" i="1" dirty="0">
              <a:solidFill>
                <a:srgbClr val="FFFF66"/>
              </a:solidFill>
              <a:latin typeface="Arial" panose="020B0604020202020204" pitchFamily="34" charset="0"/>
              <a:cs typeface="Arial" panose="020B0604020202020204" pitchFamily="34" charset="0"/>
            </a:endParaRPr>
          </a:p>
        </p:txBody>
      </p:sp>
      <p:sp>
        <p:nvSpPr>
          <p:cNvPr id="9" name="CuadroTexto 3"/>
          <p:cNvSpPr txBox="1"/>
          <p:nvPr/>
        </p:nvSpPr>
        <p:spPr>
          <a:xfrm>
            <a:off x="3447548" y="6281592"/>
            <a:ext cx="2591287" cy="369332"/>
          </a:xfrm>
          <a:prstGeom prst="rect">
            <a:avLst/>
          </a:prstGeom>
          <a:noFill/>
        </p:spPr>
        <p:txBody>
          <a:bodyPr wrap="none" rtlCol="0">
            <a:spAutoFit/>
          </a:bodyPr>
          <a:lstStyle/>
          <a:p>
            <a:pPr algn="ctr"/>
            <a:r>
              <a:rPr lang="en-US" b="1" i="1" dirty="0" smtClean="0">
                <a:solidFill>
                  <a:srgbClr val="FFFF66"/>
                </a:solidFill>
                <a:latin typeface="Arial" panose="020B0604020202020204" pitchFamily="34" charset="0"/>
                <a:cs typeface="Arial" panose="020B0604020202020204" pitchFamily="34" charset="0"/>
              </a:rPr>
              <a:t>ACCIONES DE MAYO </a:t>
            </a:r>
            <a:endParaRPr lang="es-ES" b="1" i="1" dirty="0">
              <a:solidFill>
                <a:srgbClr val="FFFF66"/>
              </a:solidFill>
              <a:latin typeface="Arial" panose="020B0604020202020204" pitchFamily="34" charset="0"/>
              <a:cs typeface="Arial" panose="020B0604020202020204" pitchFamily="34" charset="0"/>
            </a:endParaRPr>
          </a:p>
        </p:txBody>
      </p:sp>
      <p:sp>
        <p:nvSpPr>
          <p:cNvPr id="8" name="7 Rectángulo"/>
          <p:cNvSpPr/>
          <p:nvPr/>
        </p:nvSpPr>
        <p:spPr>
          <a:xfrm>
            <a:off x="928047" y="3997554"/>
            <a:ext cx="7014949" cy="1200329"/>
          </a:xfrm>
          <a:prstGeom prst="rect">
            <a:avLst/>
          </a:prstGeom>
        </p:spPr>
        <p:txBody>
          <a:bodyPr wrap="square">
            <a:spAutoFit/>
          </a:bodyPr>
          <a:lstStyle/>
          <a:p>
            <a:pPr algn="just"/>
            <a:r>
              <a:rPr lang="es-MX" sz="2400" dirty="0" smtClean="0">
                <a:latin typeface="Arial" pitchFamily="34" charset="0"/>
                <a:cs typeface="Arial" pitchFamily="34" charset="0"/>
              </a:rPr>
              <a:t>Se </a:t>
            </a:r>
            <a:r>
              <a:rPr lang="es-MX" sz="2400" dirty="0" smtClean="0">
                <a:latin typeface="Arial" pitchFamily="34" charset="0"/>
                <a:cs typeface="Arial" pitchFamily="34" charset="0"/>
              </a:rPr>
              <a:t>inició el curso de manejo en coordinación con la Dirección de Vialidad y Tránsito a un grupo de 20 Mujeres. </a:t>
            </a:r>
            <a:endParaRPr lang="es-MX" dirty="0"/>
          </a:p>
        </p:txBody>
      </p:sp>
      <p:pic>
        <p:nvPicPr>
          <p:cNvPr id="10" name="Picture 2" descr="C:\Users\patrimonio1\Documents\FOTOS GENERAL\NUEVAS\DSCF3145.JPG"/>
          <p:cNvPicPr>
            <a:picLocks noChangeAspect="1" noChangeArrowheads="1"/>
          </p:cNvPicPr>
          <p:nvPr/>
        </p:nvPicPr>
        <p:blipFill>
          <a:blip r:embed="rId2" cstate="print"/>
          <a:srcRect/>
          <a:stretch>
            <a:fillRect/>
          </a:stretch>
        </p:blipFill>
        <p:spPr bwMode="auto">
          <a:xfrm>
            <a:off x="259307" y="1351129"/>
            <a:ext cx="3794081" cy="2425890"/>
          </a:xfrm>
          <a:prstGeom prst="rect">
            <a:avLst/>
          </a:prstGeom>
          <a:noFill/>
        </p:spPr>
      </p:pic>
      <p:pic>
        <p:nvPicPr>
          <p:cNvPr id="11" name="Picture 4" descr="C:\Users\patrimonio1\Documents\FOTOS GENERAL\NUEVAS\DSCF3167.JPG"/>
          <p:cNvPicPr>
            <a:picLocks noChangeAspect="1" noChangeArrowheads="1"/>
          </p:cNvPicPr>
          <p:nvPr/>
        </p:nvPicPr>
        <p:blipFill>
          <a:blip r:embed="rId3" cstate="print"/>
          <a:srcRect/>
          <a:stretch>
            <a:fillRect/>
          </a:stretch>
        </p:blipFill>
        <p:spPr bwMode="auto">
          <a:xfrm>
            <a:off x="4085229" y="1351128"/>
            <a:ext cx="4130723" cy="2429301"/>
          </a:xfrm>
          <a:prstGeom prst="rect">
            <a:avLst/>
          </a:prstGeom>
          <a:noFill/>
        </p:spPr>
      </p:pic>
    </p:spTree>
    <p:extLst>
      <p:ext uri="{BB962C8B-B14F-4D97-AF65-F5344CB8AC3E}">
        <p14:creationId xmlns:p14="http://schemas.microsoft.com/office/powerpoint/2010/main" val="2441442244"/>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1"/>
          <p:cNvSpPr txBox="1"/>
          <p:nvPr/>
        </p:nvSpPr>
        <p:spPr>
          <a:xfrm>
            <a:off x="326845" y="584775"/>
            <a:ext cx="8447965" cy="1077218"/>
          </a:xfrm>
          <a:prstGeom prst="rect">
            <a:avLst/>
          </a:prstGeom>
          <a:noFill/>
        </p:spPr>
        <p:txBody>
          <a:bodyPr wrap="square" rtlCol="0">
            <a:spAutoFit/>
          </a:bodyPr>
          <a:lstStyle/>
          <a:p>
            <a:pPr algn="ctr"/>
            <a:r>
              <a:rPr lang="en-US" sz="3200" b="1" i="1" dirty="0" smtClean="0">
                <a:solidFill>
                  <a:srgbClr val="FFFF66"/>
                </a:solidFill>
                <a:latin typeface="Arial" panose="020B0604020202020204" pitchFamily="34" charset="0"/>
                <a:cs typeface="Arial" panose="020B0604020202020204" pitchFamily="34" charset="0"/>
              </a:rPr>
              <a:t>INSTITUTO MUNICIPAL DE LAS MUJERES</a:t>
            </a:r>
          </a:p>
          <a:p>
            <a:pPr algn="ctr"/>
            <a:r>
              <a:rPr lang="en-US" sz="3200" b="1" i="1" dirty="0" smtClean="0">
                <a:solidFill>
                  <a:srgbClr val="FFFF66"/>
                </a:solidFill>
                <a:latin typeface="Arial" panose="020B0604020202020204" pitchFamily="34" charset="0"/>
                <a:cs typeface="Arial" panose="020B0604020202020204" pitchFamily="34" charset="0"/>
              </a:rPr>
              <a:t> </a:t>
            </a:r>
            <a:endParaRPr lang="es-ES" sz="3200" b="1" i="1" dirty="0">
              <a:solidFill>
                <a:srgbClr val="FFFF66"/>
              </a:solidFill>
              <a:latin typeface="Arial" panose="020B0604020202020204" pitchFamily="34" charset="0"/>
              <a:cs typeface="Arial" panose="020B0604020202020204" pitchFamily="34" charset="0"/>
            </a:endParaRPr>
          </a:p>
        </p:txBody>
      </p:sp>
      <p:sp>
        <p:nvSpPr>
          <p:cNvPr id="6" name="CuadroTexto 3"/>
          <p:cNvSpPr txBox="1"/>
          <p:nvPr/>
        </p:nvSpPr>
        <p:spPr>
          <a:xfrm>
            <a:off x="2202053" y="78015"/>
            <a:ext cx="4660187" cy="369332"/>
          </a:xfrm>
          <a:prstGeom prst="rect">
            <a:avLst/>
          </a:prstGeom>
          <a:noFill/>
        </p:spPr>
        <p:txBody>
          <a:bodyPr wrap="none" rtlCol="0">
            <a:spAutoFit/>
          </a:bodyPr>
          <a:lstStyle/>
          <a:p>
            <a:pPr algn="ctr"/>
            <a:r>
              <a:rPr lang="en-US" b="1" i="1" dirty="0" smtClean="0">
                <a:solidFill>
                  <a:srgbClr val="FFFF66"/>
                </a:solidFill>
                <a:latin typeface="Arial" panose="020B0604020202020204" pitchFamily="34" charset="0"/>
                <a:cs typeface="Arial" panose="020B0604020202020204" pitchFamily="34" charset="0"/>
              </a:rPr>
              <a:t>SECRETARÍA DE DESARROLLO SOCIAL</a:t>
            </a:r>
            <a:endParaRPr lang="es-ES" b="1" i="1" dirty="0">
              <a:solidFill>
                <a:srgbClr val="FFFF66"/>
              </a:solidFill>
              <a:latin typeface="Arial" panose="020B0604020202020204" pitchFamily="34" charset="0"/>
              <a:cs typeface="Arial" panose="020B0604020202020204" pitchFamily="34" charset="0"/>
            </a:endParaRPr>
          </a:p>
        </p:txBody>
      </p:sp>
      <p:sp>
        <p:nvSpPr>
          <p:cNvPr id="8" name="CuadroTexto 3"/>
          <p:cNvSpPr txBox="1"/>
          <p:nvPr/>
        </p:nvSpPr>
        <p:spPr>
          <a:xfrm>
            <a:off x="3447548" y="6281592"/>
            <a:ext cx="2591287" cy="369332"/>
          </a:xfrm>
          <a:prstGeom prst="rect">
            <a:avLst/>
          </a:prstGeom>
          <a:noFill/>
        </p:spPr>
        <p:txBody>
          <a:bodyPr wrap="none" rtlCol="0">
            <a:spAutoFit/>
          </a:bodyPr>
          <a:lstStyle/>
          <a:p>
            <a:pPr algn="ctr"/>
            <a:r>
              <a:rPr lang="en-US" b="1" i="1" dirty="0" smtClean="0">
                <a:solidFill>
                  <a:srgbClr val="FFFF66"/>
                </a:solidFill>
                <a:latin typeface="Arial" panose="020B0604020202020204" pitchFamily="34" charset="0"/>
                <a:cs typeface="Arial" panose="020B0604020202020204" pitchFamily="34" charset="0"/>
              </a:rPr>
              <a:t>ACCIONES DE MAYO </a:t>
            </a:r>
            <a:endParaRPr lang="es-ES" b="1" i="1" dirty="0">
              <a:solidFill>
                <a:srgbClr val="FFFF66"/>
              </a:solidFill>
              <a:latin typeface="Arial" panose="020B0604020202020204" pitchFamily="34" charset="0"/>
              <a:cs typeface="Arial" panose="020B0604020202020204" pitchFamily="34" charset="0"/>
            </a:endParaRPr>
          </a:p>
        </p:txBody>
      </p:sp>
      <p:sp>
        <p:nvSpPr>
          <p:cNvPr id="9" name="8 Rectángulo"/>
          <p:cNvSpPr/>
          <p:nvPr/>
        </p:nvSpPr>
        <p:spPr>
          <a:xfrm>
            <a:off x="913556" y="3997536"/>
            <a:ext cx="7111326" cy="1200329"/>
          </a:xfrm>
          <a:prstGeom prst="rect">
            <a:avLst/>
          </a:prstGeom>
        </p:spPr>
        <p:txBody>
          <a:bodyPr wrap="square">
            <a:spAutoFit/>
          </a:bodyPr>
          <a:lstStyle/>
          <a:p>
            <a:pPr algn="just"/>
            <a:r>
              <a:rPr lang="es-MX" sz="2400" dirty="0" smtClean="0">
                <a:latin typeface="Arial" pitchFamily="34" charset="0"/>
                <a:cs typeface="Arial" pitchFamily="34" charset="0"/>
              </a:rPr>
              <a:t>Se </a:t>
            </a:r>
            <a:r>
              <a:rPr lang="es-MX" sz="2400" dirty="0" smtClean="0">
                <a:latin typeface="Arial" pitchFamily="34" charset="0"/>
                <a:cs typeface="Arial" pitchFamily="34" charset="0"/>
              </a:rPr>
              <a:t>llevo a cabo el convivio del día de las Madres, con las Mujeres Indígenas de la Col. Héctor Caballero, coordinándonos con el DIF.</a:t>
            </a:r>
            <a:endParaRPr lang="es-MX" sz="2400" dirty="0"/>
          </a:p>
        </p:txBody>
      </p:sp>
      <p:pic>
        <p:nvPicPr>
          <p:cNvPr id="10" name="Picture 2" descr="C:\Users\patrimonio1\Documents\FOTOS GENERAL\INDÍGENAS\2014-05-13_18-01-00_266.jpg"/>
          <p:cNvPicPr>
            <a:picLocks noChangeAspect="1" noChangeArrowheads="1"/>
          </p:cNvPicPr>
          <p:nvPr/>
        </p:nvPicPr>
        <p:blipFill>
          <a:blip r:embed="rId2" cstate="print"/>
          <a:srcRect/>
          <a:stretch>
            <a:fillRect/>
          </a:stretch>
        </p:blipFill>
        <p:spPr bwMode="auto">
          <a:xfrm>
            <a:off x="4408227" y="1344304"/>
            <a:ext cx="3835021" cy="2374711"/>
          </a:xfrm>
          <a:prstGeom prst="rect">
            <a:avLst/>
          </a:prstGeom>
          <a:noFill/>
        </p:spPr>
      </p:pic>
      <p:pic>
        <p:nvPicPr>
          <p:cNvPr id="11" name="Picture 3" descr="C:\Users\patrimonio1\Documents\FOTOS GENERAL\INDÍGENAS\2014-05-13_18-00-51_57.jpg"/>
          <p:cNvPicPr>
            <a:picLocks noChangeAspect="1" noChangeArrowheads="1"/>
          </p:cNvPicPr>
          <p:nvPr/>
        </p:nvPicPr>
        <p:blipFill>
          <a:blip r:embed="rId3" cstate="print"/>
          <a:srcRect/>
          <a:stretch>
            <a:fillRect/>
          </a:stretch>
        </p:blipFill>
        <p:spPr bwMode="auto">
          <a:xfrm>
            <a:off x="204717" y="1317011"/>
            <a:ext cx="4053384" cy="2395180"/>
          </a:xfrm>
          <a:prstGeom prst="rect">
            <a:avLst/>
          </a:prstGeom>
          <a:noFill/>
        </p:spPr>
      </p:pic>
    </p:spTree>
    <p:extLst>
      <p:ext uri="{BB962C8B-B14F-4D97-AF65-F5344CB8AC3E}">
        <p14:creationId xmlns:p14="http://schemas.microsoft.com/office/powerpoint/2010/main" val="40334503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1"/>
          <p:cNvSpPr txBox="1"/>
          <p:nvPr/>
        </p:nvSpPr>
        <p:spPr>
          <a:xfrm>
            <a:off x="377652" y="502877"/>
            <a:ext cx="8447965" cy="1077218"/>
          </a:xfrm>
          <a:prstGeom prst="rect">
            <a:avLst/>
          </a:prstGeom>
          <a:noFill/>
        </p:spPr>
        <p:txBody>
          <a:bodyPr wrap="square" rtlCol="0">
            <a:spAutoFit/>
          </a:bodyPr>
          <a:lstStyle/>
          <a:p>
            <a:pPr algn="ctr"/>
            <a:r>
              <a:rPr lang="en-US" sz="3200" b="1" i="1" dirty="0" smtClean="0">
                <a:solidFill>
                  <a:srgbClr val="FFFF66"/>
                </a:solidFill>
                <a:latin typeface="Arial" panose="020B0604020202020204" pitchFamily="34" charset="0"/>
                <a:cs typeface="Arial" panose="020B0604020202020204" pitchFamily="34" charset="0"/>
              </a:rPr>
              <a:t>INSTITUTO MUNICIPAL DE LAS MUJERES</a:t>
            </a:r>
          </a:p>
          <a:p>
            <a:pPr algn="ctr"/>
            <a:r>
              <a:rPr lang="en-US" sz="3200" b="1" i="1" dirty="0" smtClean="0">
                <a:solidFill>
                  <a:srgbClr val="FFFF66"/>
                </a:solidFill>
                <a:latin typeface="Arial" panose="020B0604020202020204" pitchFamily="34" charset="0"/>
                <a:cs typeface="Arial" panose="020B0604020202020204" pitchFamily="34" charset="0"/>
              </a:rPr>
              <a:t> </a:t>
            </a:r>
            <a:endParaRPr lang="es-ES" sz="3200" b="1" i="1" dirty="0">
              <a:solidFill>
                <a:srgbClr val="FFFF66"/>
              </a:solidFill>
              <a:latin typeface="Arial" panose="020B0604020202020204" pitchFamily="34" charset="0"/>
              <a:cs typeface="Arial" panose="020B0604020202020204" pitchFamily="34" charset="0"/>
            </a:endParaRPr>
          </a:p>
        </p:txBody>
      </p:sp>
      <p:sp>
        <p:nvSpPr>
          <p:cNvPr id="7" name="CuadroTexto 3"/>
          <p:cNvSpPr txBox="1"/>
          <p:nvPr/>
        </p:nvSpPr>
        <p:spPr>
          <a:xfrm>
            <a:off x="2202053" y="78015"/>
            <a:ext cx="4660187" cy="369332"/>
          </a:xfrm>
          <a:prstGeom prst="rect">
            <a:avLst/>
          </a:prstGeom>
          <a:noFill/>
        </p:spPr>
        <p:txBody>
          <a:bodyPr wrap="none" rtlCol="0">
            <a:spAutoFit/>
          </a:bodyPr>
          <a:lstStyle/>
          <a:p>
            <a:pPr algn="ctr"/>
            <a:r>
              <a:rPr lang="en-US" b="1" i="1" dirty="0" smtClean="0">
                <a:solidFill>
                  <a:srgbClr val="FFFF66"/>
                </a:solidFill>
                <a:latin typeface="Arial" panose="020B0604020202020204" pitchFamily="34" charset="0"/>
                <a:cs typeface="Arial" panose="020B0604020202020204" pitchFamily="34" charset="0"/>
              </a:rPr>
              <a:t>SECRETARÍA DE DESARROLLO SOCIAL</a:t>
            </a:r>
            <a:endParaRPr lang="es-ES" b="1" i="1" dirty="0">
              <a:solidFill>
                <a:srgbClr val="FFFF66"/>
              </a:solidFill>
              <a:latin typeface="Arial" panose="020B0604020202020204" pitchFamily="34" charset="0"/>
              <a:cs typeface="Arial" panose="020B0604020202020204" pitchFamily="34" charset="0"/>
            </a:endParaRPr>
          </a:p>
        </p:txBody>
      </p:sp>
      <p:sp>
        <p:nvSpPr>
          <p:cNvPr id="9" name="CuadroTexto 3"/>
          <p:cNvSpPr txBox="1"/>
          <p:nvPr/>
        </p:nvSpPr>
        <p:spPr>
          <a:xfrm>
            <a:off x="3447548" y="6281592"/>
            <a:ext cx="2527167" cy="369332"/>
          </a:xfrm>
          <a:prstGeom prst="rect">
            <a:avLst/>
          </a:prstGeom>
          <a:noFill/>
        </p:spPr>
        <p:txBody>
          <a:bodyPr wrap="none" rtlCol="0">
            <a:spAutoFit/>
          </a:bodyPr>
          <a:lstStyle/>
          <a:p>
            <a:pPr algn="ctr"/>
            <a:r>
              <a:rPr lang="en-US" b="1" i="1" dirty="0" smtClean="0">
                <a:solidFill>
                  <a:srgbClr val="FFFF66"/>
                </a:solidFill>
                <a:latin typeface="Arial" panose="020B0604020202020204" pitchFamily="34" charset="0"/>
                <a:cs typeface="Arial" panose="020B0604020202020204" pitchFamily="34" charset="0"/>
              </a:rPr>
              <a:t>ACCIONES DE MAYO</a:t>
            </a:r>
            <a:endParaRPr lang="es-ES" b="1" i="1" dirty="0">
              <a:solidFill>
                <a:srgbClr val="FFFF66"/>
              </a:solidFill>
              <a:latin typeface="Arial" panose="020B0604020202020204" pitchFamily="34" charset="0"/>
              <a:cs typeface="Arial" panose="020B0604020202020204" pitchFamily="34" charset="0"/>
            </a:endParaRPr>
          </a:p>
        </p:txBody>
      </p:sp>
      <p:sp>
        <p:nvSpPr>
          <p:cNvPr id="8" name="7 Rectángulo"/>
          <p:cNvSpPr/>
          <p:nvPr/>
        </p:nvSpPr>
        <p:spPr>
          <a:xfrm>
            <a:off x="614149" y="3567020"/>
            <a:ext cx="7465326" cy="2308324"/>
          </a:xfrm>
          <a:prstGeom prst="rect">
            <a:avLst/>
          </a:prstGeom>
        </p:spPr>
        <p:txBody>
          <a:bodyPr wrap="square">
            <a:spAutoFit/>
          </a:bodyPr>
          <a:lstStyle/>
          <a:p>
            <a:pPr algn="just"/>
            <a:r>
              <a:rPr lang="es-MX" sz="2400" dirty="0" smtClean="0">
                <a:latin typeface="Arial" pitchFamily="34" charset="0"/>
                <a:cs typeface="Arial" pitchFamily="34" charset="0"/>
              </a:rPr>
              <a:t>Continuamos </a:t>
            </a:r>
            <a:r>
              <a:rPr lang="es-MX" sz="2400" dirty="0" smtClean="0">
                <a:latin typeface="Arial" pitchFamily="34" charset="0"/>
                <a:cs typeface="Arial" pitchFamily="34" charset="0"/>
              </a:rPr>
              <a:t>empoderando Mujeres, a través de cursos de autoempleo.</a:t>
            </a:r>
          </a:p>
          <a:p>
            <a:pPr algn="just"/>
            <a:endParaRPr lang="es-MX" sz="2400" dirty="0" smtClean="0">
              <a:latin typeface="Arial" pitchFamily="34" charset="0"/>
              <a:cs typeface="Arial" pitchFamily="34" charset="0"/>
            </a:endParaRPr>
          </a:p>
          <a:p>
            <a:pPr algn="just"/>
            <a:r>
              <a:rPr lang="es-MX" sz="2400" dirty="0" smtClean="0">
                <a:latin typeface="Arial" pitchFamily="34" charset="0"/>
                <a:cs typeface="Arial" pitchFamily="34" charset="0"/>
              </a:rPr>
              <a:t>Seguimos </a:t>
            </a:r>
            <a:r>
              <a:rPr lang="es-MX" sz="2400" dirty="0" smtClean="0">
                <a:latin typeface="Arial" pitchFamily="34" charset="0"/>
                <a:cs typeface="Arial" pitchFamily="34" charset="0"/>
              </a:rPr>
              <a:t>impartiendo pláticas a padres de familia en escuelas y domicilios particulares sobre la prevención de la violencia.</a:t>
            </a:r>
          </a:p>
        </p:txBody>
      </p:sp>
      <p:pic>
        <p:nvPicPr>
          <p:cNvPr id="10" name="Picture 2" descr="C:\Users\patrimonio1\Documents\FOTOS GENERAL\TAMARINDO\DSCF2835.JPG"/>
          <p:cNvPicPr>
            <a:picLocks noChangeAspect="1" noChangeArrowheads="1"/>
          </p:cNvPicPr>
          <p:nvPr/>
        </p:nvPicPr>
        <p:blipFill>
          <a:blip r:embed="rId2" cstate="print"/>
          <a:srcRect/>
          <a:stretch>
            <a:fillRect/>
          </a:stretch>
        </p:blipFill>
        <p:spPr bwMode="auto">
          <a:xfrm>
            <a:off x="6669209" y="1351129"/>
            <a:ext cx="2502087" cy="1876565"/>
          </a:xfrm>
          <a:prstGeom prst="rect">
            <a:avLst/>
          </a:prstGeom>
          <a:noFill/>
        </p:spPr>
      </p:pic>
      <p:pic>
        <p:nvPicPr>
          <p:cNvPr id="11" name="Picture 3" descr="C:\Users\patrimonio1\Documents\FOTOS GENERAL\TAMARINDO\DSCF2877.JPG"/>
          <p:cNvPicPr>
            <a:picLocks noChangeAspect="1" noChangeArrowheads="1"/>
          </p:cNvPicPr>
          <p:nvPr/>
        </p:nvPicPr>
        <p:blipFill>
          <a:blip r:embed="rId3" cstate="print"/>
          <a:srcRect/>
          <a:stretch>
            <a:fillRect/>
          </a:stretch>
        </p:blipFill>
        <p:spPr bwMode="auto">
          <a:xfrm>
            <a:off x="4858603" y="1385248"/>
            <a:ext cx="2483887" cy="1862917"/>
          </a:xfrm>
          <a:prstGeom prst="rect">
            <a:avLst/>
          </a:prstGeom>
          <a:noFill/>
        </p:spPr>
      </p:pic>
      <p:pic>
        <p:nvPicPr>
          <p:cNvPr id="12" name="Picture 2" descr="C:\Users\patrimonio1\Documents\FOTOS GENERAL\NUEVAS\DSCF3052.JPG"/>
          <p:cNvPicPr>
            <a:picLocks noChangeAspect="1" noChangeArrowheads="1"/>
          </p:cNvPicPr>
          <p:nvPr/>
        </p:nvPicPr>
        <p:blipFill>
          <a:blip r:embed="rId4" cstate="print"/>
          <a:srcRect/>
          <a:stretch>
            <a:fillRect/>
          </a:stretch>
        </p:blipFill>
        <p:spPr bwMode="auto">
          <a:xfrm>
            <a:off x="0" y="1375011"/>
            <a:ext cx="4954136" cy="1883391"/>
          </a:xfrm>
          <a:prstGeom prst="rect">
            <a:avLst/>
          </a:prstGeom>
          <a:noFill/>
        </p:spPr>
      </p:pic>
    </p:spTree>
    <p:extLst>
      <p:ext uri="{BB962C8B-B14F-4D97-AF65-F5344CB8AC3E}">
        <p14:creationId xmlns:p14="http://schemas.microsoft.com/office/powerpoint/2010/main" val="484621478"/>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8 Rectángulo"/>
          <p:cNvSpPr/>
          <p:nvPr/>
        </p:nvSpPr>
        <p:spPr>
          <a:xfrm>
            <a:off x="1410144" y="0"/>
            <a:ext cx="6378670" cy="584775"/>
          </a:xfrm>
          <a:prstGeom prst="rect">
            <a:avLst/>
          </a:prstGeom>
        </p:spPr>
        <p:txBody>
          <a:bodyPr wrap="none">
            <a:spAutoFit/>
          </a:bodyPr>
          <a:lstStyle/>
          <a:p>
            <a:pPr algn="ctr"/>
            <a:r>
              <a:rPr lang="en-US" sz="3200" b="1" i="1" dirty="0" smtClean="0">
                <a:solidFill>
                  <a:srgbClr val="FFFF66"/>
                </a:solidFill>
                <a:latin typeface="Arial" panose="020B0604020202020204" pitchFamily="34" charset="0"/>
                <a:cs typeface="Arial" panose="020B0604020202020204" pitchFamily="34" charset="0"/>
              </a:rPr>
              <a:t> Compromisos </a:t>
            </a:r>
            <a:r>
              <a:rPr lang="en-US" sz="3200" b="1" i="1" dirty="0" err="1" smtClean="0">
                <a:solidFill>
                  <a:srgbClr val="FFFF66"/>
                </a:solidFill>
                <a:latin typeface="Arial" panose="020B0604020202020204" pitchFamily="34" charset="0"/>
                <a:cs typeface="Arial" panose="020B0604020202020204" pitchFamily="34" charset="0"/>
              </a:rPr>
              <a:t>para</a:t>
            </a:r>
            <a:r>
              <a:rPr lang="en-US" sz="3200" b="1" i="1" dirty="0" smtClean="0">
                <a:solidFill>
                  <a:srgbClr val="FFFF66"/>
                </a:solidFill>
                <a:latin typeface="Arial" panose="020B0604020202020204" pitchFamily="34" charset="0"/>
                <a:cs typeface="Arial" panose="020B0604020202020204" pitchFamily="34" charset="0"/>
              </a:rPr>
              <a:t> </a:t>
            </a:r>
            <a:r>
              <a:rPr lang="en-US" sz="3200" b="1" i="1" dirty="0" err="1" smtClean="0">
                <a:solidFill>
                  <a:srgbClr val="FFFF66"/>
                </a:solidFill>
                <a:latin typeface="Arial" panose="020B0604020202020204" pitchFamily="34" charset="0"/>
                <a:cs typeface="Arial" panose="020B0604020202020204" pitchFamily="34" charset="0"/>
              </a:rPr>
              <a:t>Junio</a:t>
            </a:r>
            <a:r>
              <a:rPr lang="en-US" sz="3200" b="1" i="1" dirty="0" smtClean="0">
                <a:solidFill>
                  <a:srgbClr val="FFFF66"/>
                </a:solidFill>
                <a:latin typeface="Arial" panose="020B0604020202020204" pitchFamily="34" charset="0"/>
                <a:cs typeface="Arial" panose="020B0604020202020204" pitchFamily="34" charset="0"/>
              </a:rPr>
              <a:t> 2014 </a:t>
            </a:r>
            <a:endParaRPr lang="es-ES" sz="3200" b="1" i="1" dirty="0">
              <a:solidFill>
                <a:srgbClr val="FFFF66"/>
              </a:solidFill>
              <a:latin typeface="Arial" panose="020B0604020202020204" pitchFamily="34" charset="0"/>
              <a:cs typeface="Arial" panose="020B0604020202020204" pitchFamily="34" charset="0"/>
            </a:endParaRPr>
          </a:p>
        </p:txBody>
      </p:sp>
      <p:sp>
        <p:nvSpPr>
          <p:cNvPr id="5" name="CuadroTexto 1"/>
          <p:cNvSpPr txBox="1"/>
          <p:nvPr/>
        </p:nvSpPr>
        <p:spPr>
          <a:xfrm>
            <a:off x="326845" y="584775"/>
            <a:ext cx="8447965" cy="1077218"/>
          </a:xfrm>
          <a:prstGeom prst="rect">
            <a:avLst/>
          </a:prstGeom>
          <a:noFill/>
        </p:spPr>
        <p:txBody>
          <a:bodyPr wrap="square" rtlCol="0">
            <a:spAutoFit/>
          </a:bodyPr>
          <a:lstStyle/>
          <a:p>
            <a:pPr algn="ctr"/>
            <a:r>
              <a:rPr lang="en-US" sz="3200" b="1" i="1" dirty="0" smtClean="0">
                <a:solidFill>
                  <a:srgbClr val="FFFF66"/>
                </a:solidFill>
                <a:latin typeface="Arial" panose="020B0604020202020204" pitchFamily="34" charset="0"/>
                <a:cs typeface="Arial" panose="020B0604020202020204" pitchFamily="34" charset="0"/>
              </a:rPr>
              <a:t>INSTITUTO MUNICIPAL DE LAS MUJERES</a:t>
            </a:r>
          </a:p>
          <a:p>
            <a:pPr algn="ctr"/>
            <a:r>
              <a:rPr lang="en-US" sz="3200" b="1" i="1" dirty="0" smtClean="0">
                <a:solidFill>
                  <a:srgbClr val="FFFF66"/>
                </a:solidFill>
                <a:latin typeface="Arial" panose="020B0604020202020204" pitchFamily="34" charset="0"/>
                <a:cs typeface="Arial" panose="020B0604020202020204" pitchFamily="34" charset="0"/>
              </a:rPr>
              <a:t> </a:t>
            </a:r>
            <a:endParaRPr lang="es-ES" sz="3200" b="1" i="1" dirty="0">
              <a:solidFill>
                <a:srgbClr val="FFFF66"/>
              </a:solidFill>
              <a:latin typeface="Arial" panose="020B0604020202020204" pitchFamily="34" charset="0"/>
              <a:cs typeface="Arial" panose="020B0604020202020204" pitchFamily="34" charset="0"/>
            </a:endParaRPr>
          </a:p>
        </p:txBody>
      </p:sp>
      <p:sp>
        <p:nvSpPr>
          <p:cNvPr id="6" name="CuadroTexto 3"/>
          <p:cNvSpPr txBox="1"/>
          <p:nvPr/>
        </p:nvSpPr>
        <p:spPr>
          <a:xfrm>
            <a:off x="2223744" y="6342337"/>
            <a:ext cx="4660187" cy="369332"/>
          </a:xfrm>
          <a:prstGeom prst="rect">
            <a:avLst/>
          </a:prstGeom>
          <a:noFill/>
        </p:spPr>
        <p:txBody>
          <a:bodyPr wrap="none" rtlCol="0">
            <a:spAutoFit/>
          </a:bodyPr>
          <a:lstStyle/>
          <a:p>
            <a:pPr algn="ctr"/>
            <a:r>
              <a:rPr lang="en-US" b="1" i="1" dirty="0" smtClean="0">
                <a:solidFill>
                  <a:srgbClr val="FFFF66"/>
                </a:solidFill>
                <a:latin typeface="Arial" panose="020B0604020202020204" pitchFamily="34" charset="0"/>
                <a:cs typeface="Arial" panose="020B0604020202020204" pitchFamily="34" charset="0"/>
              </a:rPr>
              <a:t>SECRETARÍA DE DESARROLLO SOCIAL</a:t>
            </a:r>
            <a:endParaRPr lang="es-ES" b="1" i="1" dirty="0">
              <a:solidFill>
                <a:srgbClr val="FFFF66"/>
              </a:solidFill>
              <a:latin typeface="Arial" panose="020B0604020202020204" pitchFamily="34" charset="0"/>
              <a:cs typeface="Arial" panose="020B0604020202020204" pitchFamily="34" charset="0"/>
            </a:endParaRPr>
          </a:p>
        </p:txBody>
      </p:sp>
      <p:sp>
        <p:nvSpPr>
          <p:cNvPr id="7" name="6 Rectángulo"/>
          <p:cNvSpPr/>
          <p:nvPr/>
        </p:nvSpPr>
        <p:spPr>
          <a:xfrm>
            <a:off x="232012" y="1400601"/>
            <a:ext cx="8467488" cy="5262979"/>
          </a:xfrm>
          <a:prstGeom prst="rect">
            <a:avLst/>
          </a:prstGeom>
        </p:spPr>
        <p:txBody>
          <a:bodyPr wrap="square">
            <a:spAutoFit/>
          </a:bodyPr>
          <a:lstStyle/>
          <a:p>
            <a:pPr algn="just">
              <a:buFontTx/>
              <a:buChar char="-"/>
            </a:pPr>
            <a:r>
              <a:rPr lang="es-MX" sz="1600" dirty="0" smtClean="0">
                <a:latin typeface="Arial" pitchFamily="34" charset="0"/>
                <a:cs typeface="Arial" pitchFamily="34" charset="0"/>
              </a:rPr>
              <a:t>Se ofrecerá una capacitación en realizar patrones de costura, el cual será impartido por la empresa Altitud.</a:t>
            </a:r>
          </a:p>
          <a:p>
            <a:pPr algn="just"/>
            <a:endParaRPr lang="es-MX" sz="1600" dirty="0" smtClean="0">
              <a:latin typeface="Arial" pitchFamily="34" charset="0"/>
              <a:cs typeface="Arial" pitchFamily="34" charset="0"/>
            </a:endParaRPr>
          </a:p>
          <a:p>
            <a:pPr algn="just">
              <a:buFontTx/>
              <a:buChar char="-"/>
            </a:pPr>
            <a:r>
              <a:rPr lang="es-MX" sz="1600" dirty="0" smtClean="0">
                <a:latin typeface="Arial" pitchFamily="34" charset="0"/>
                <a:cs typeface="Arial" pitchFamily="34" charset="0"/>
              </a:rPr>
              <a:t>Vamos a continuar con el programa Jefas de Familia de SEDESOL, registrando a las madres de escasos recursos.</a:t>
            </a:r>
          </a:p>
          <a:p>
            <a:pPr algn="just"/>
            <a:endParaRPr lang="es-MX" sz="1600" dirty="0" smtClean="0">
              <a:latin typeface="Arial" pitchFamily="34" charset="0"/>
              <a:cs typeface="Arial" pitchFamily="34" charset="0"/>
            </a:endParaRPr>
          </a:p>
          <a:p>
            <a:pPr algn="just">
              <a:buFontTx/>
              <a:buChar char="-"/>
            </a:pPr>
            <a:r>
              <a:rPr lang="es-MX" sz="1600" dirty="0" smtClean="0">
                <a:latin typeface="Arial" pitchFamily="34" charset="0"/>
                <a:cs typeface="Arial" pitchFamily="34" charset="0"/>
              </a:rPr>
              <a:t>Llevaremos a cabo una carrera 5k para Mujeres, en coordinación con la Academia de Belleza Evolución en el corredor Juárez de Rol.</a:t>
            </a:r>
          </a:p>
          <a:p>
            <a:pPr algn="just"/>
            <a:endParaRPr lang="es-MX" sz="1600" dirty="0" smtClean="0">
              <a:latin typeface="Arial" pitchFamily="34" charset="0"/>
              <a:cs typeface="Arial" pitchFamily="34" charset="0"/>
            </a:endParaRPr>
          </a:p>
          <a:p>
            <a:pPr algn="just">
              <a:buFontTx/>
              <a:buChar char="-"/>
            </a:pPr>
            <a:r>
              <a:rPr lang="es-MX" sz="1600" dirty="0" smtClean="0">
                <a:latin typeface="Arial" pitchFamily="34" charset="0"/>
                <a:cs typeface="Arial" pitchFamily="34" charset="0"/>
              </a:rPr>
              <a:t>Iniciamos un programa de pláticas sobre los derechos y obligaciones de Hombres y Mujeres en el matrimonio, que se impartirán en escuelas y jardín de niños, denominado “Familias de Confianza”</a:t>
            </a:r>
          </a:p>
          <a:p>
            <a:pPr algn="just">
              <a:buFontTx/>
              <a:buChar char="-"/>
            </a:pPr>
            <a:endParaRPr lang="es-MX" sz="1600" dirty="0" smtClean="0">
              <a:latin typeface="Arial" pitchFamily="34" charset="0"/>
              <a:cs typeface="Arial" pitchFamily="34" charset="0"/>
            </a:endParaRPr>
          </a:p>
          <a:p>
            <a:pPr algn="just">
              <a:buFontTx/>
              <a:buChar char="-"/>
            </a:pPr>
            <a:r>
              <a:rPr lang="es-MX" sz="1600" dirty="0" smtClean="0">
                <a:latin typeface="Arial" pitchFamily="34" charset="0"/>
                <a:cs typeface="Arial" pitchFamily="34" charset="0"/>
              </a:rPr>
              <a:t>En coordinación con el Instituto Estatal de las Mujeres se impartirá un Taller dirigido a Funcionarios Públicos llamado “Marco Jurídico Internacional, Federal y Estatal Relativo a la Violencia de Género”.</a:t>
            </a:r>
          </a:p>
          <a:p>
            <a:pPr algn="just">
              <a:buFontTx/>
              <a:buChar char="-"/>
            </a:pPr>
            <a:endParaRPr lang="es-MX" sz="1600" dirty="0" smtClean="0">
              <a:latin typeface="Arial" pitchFamily="34" charset="0"/>
              <a:cs typeface="Arial" pitchFamily="34" charset="0"/>
            </a:endParaRPr>
          </a:p>
          <a:p>
            <a:pPr algn="just">
              <a:buFontTx/>
              <a:buChar char="-"/>
            </a:pPr>
            <a:r>
              <a:rPr lang="es-MX" sz="1600" dirty="0" smtClean="0">
                <a:latin typeface="Arial" pitchFamily="34" charset="0"/>
                <a:cs typeface="Arial" pitchFamily="34" charset="0"/>
              </a:rPr>
              <a:t>Continuamos con atenciones de Abogado y Psicólogo a las ciudadanas Juarenses, así como cursos de autoempleo.</a:t>
            </a:r>
          </a:p>
          <a:p>
            <a:pPr algn="just"/>
            <a:endParaRPr lang="es-MX" sz="1600" b="1" dirty="0" smtClean="0">
              <a:latin typeface="Arial" pitchFamily="34" charset="0"/>
              <a:cs typeface="Arial" pitchFamily="34" charset="0"/>
            </a:endParaRPr>
          </a:p>
          <a:p>
            <a:pPr algn="just">
              <a:buFontTx/>
              <a:buChar char="-"/>
            </a:pPr>
            <a:endParaRPr lang="es-MX" sz="1600" dirty="0"/>
          </a:p>
        </p:txBody>
      </p:sp>
    </p:spTree>
    <p:extLst>
      <p:ext uri="{BB962C8B-B14F-4D97-AF65-F5344CB8AC3E}">
        <p14:creationId xmlns:p14="http://schemas.microsoft.com/office/powerpoint/2010/main" val="929575723"/>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561703" y="0"/>
            <a:ext cx="8112034" cy="369332"/>
          </a:xfrm>
          <a:prstGeom prst="rect">
            <a:avLst/>
          </a:prstGeom>
        </p:spPr>
        <p:txBody>
          <a:bodyPr wrap="square">
            <a:spAutoFit/>
          </a:bodyPr>
          <a:lstStyle/>
          <a:p>
            <a:pPr algn="ctr"/>
            <a:r>
              <a:rPr lang="es-ES" b="1" dirty="0" smtClean="0">
                <a:solidFill>
                  <a:schemeClr val="accent4">
                    <a:lumMod val="60000"/>
                    <a:lumOff val="40000"/>
                  </a:schemeClr>
                </a:solidFill>
              </a:rPr>
              <a:t> </a:t>
            </a:r>
            <a:endParaRPr lang="es-MX" b="1" dirty="0">
              <a:solidFill>
                <a:schemeClr val="accent4">
                  <a:lumMod val="60000"/>
                  <a:lumOff val="40000"/>
                </a:schemeClr>
              </a:solidFill>
            </a:endParaRPr>
          </a:p>
        </p:txBody>
      </p:sp>
      <p:sp>
        <p:nvSpPr>
          <p:cNvPr id="6" name="5 Rectángulo"/>
          <p:cNvSpPr/>
          <p:nvPr/>
        </p:nvSpPr>
        <p:spPr>
          <a:xfrm>
            <a:off x="195943" y="4203564"/>
            <a:ext cx="8948057" cy="830997"/>
          </a:xfrm>
          <a:prstGeom prst="rect">
            <a:avLst/>
          </a:prstGeom>
        </p:spPr>
        <p:txBody>
          <a:bodyPr wrap="square">
            <a:spAutoFit/>
          </a:bodyPr>
          <a:lstStyle/>
          <a:p>
            <a:pPr algn="ctr">
              <a:buNone/>
            </a:pPr>
            <a:r>
              <a:rPr lang="es-ES" sz="2400" dirty="0" smtClean="0"/>
              <a:t> </a:t>
            </a:r>
            <a:r>
              <a:rPr lang="es-ES" sz="2400" dirty="0" smtClean="0">
                <a:latin typeface="Arial" pitchFamily="34" charset="0"/>
                <a:cs typeface="Arial" pitchFamily="34" charset="0"/>
              </a:rPr>
              <a:t>Continuamos visitando las colonias para convocar a los vecinos para la formación de los comités</a:t>
            </a:r>
          </a:p>
        </p:txBody>
      </p:sp>
      <p:sp>
        <p:nvSpPr>
          <p:cNvPr id="7" name="CuadroTexto 3"/>
          <p:cNvSpPr txBox="1"/>
          <p:nvPr/>
        </p:nvSpPr>
        <p:spPr>
          <a:xfrm>
            <a:off x="986206" y="515577"/>
            <a:ext cx="7406643" cy="553998"/>
          </a:xfrm>
          <a:prstGeom prst="rect">
            <a:avLst/>
          </a:prstGeom>
          <a:noFill/>
        </p:spPr>
        <p:txBody>
          <a:bodyPr wrap="none" rtlCol="0">
            <a:spAutoFit/>
          </a:bodyPr>
          <a:lstStyle/>
          <a:p>
            <a:pPr algn="ctr"/>
            <a:r>
              <a:rPr lang="es-ES" sz="3000" b="1" i="1" dirty="0" smtClean="0">
                <a:solidFill>
                  <a:srgbClr val="FFFF66"/>
                </a:solidFill>
                <a:latin typeface="Arial" panose="020B0604020202020204" pitchFamily="34" charset="0"/>
                <a:cs typeface="Arial" panose="020B0604020202020204" pitchFamily="34" charset="0"/>
              </a:rPr>
              <a:t>DIRECCIÓN DE ACCIÓN COMUNITARIA</a:t>
            </a:r>
            <a:endParaRPr lang="es-ES" sz="3000" b="1" i="1" dirty="0">
              <a:solidFill>
                <a:srgbClr val="FFFF66"/>
              </a:solidFill>
              <a:latin typeface="Arial" panose="020B0604020202020204" pitchFamily="34" charset="0"/>
              <a:cs typeface="Arial" panose="020B0604020202020204" pitchFamily="34" charset="0"/>
            </a:endParaRPr>
          </a:p>
        </p:txBody>
      </p:sp>
      <p:sp>
        <p:nvSpPr>
          <p:cNvPr id="8" name="CuadroTexto 3"/>
          <p:cNvSpPr txBox="1"/>
          <p:nvPr/>
        </p:nvSpPr>
        <p:spPr>
          <a:xfrm>
            <a:off x="2202053" y="78015"/>
            <a:ext cx="4660187" cy="369332"/>
          </a:xfrm>
          <a:prstGeom prst="rect">
            <a:avLst/>
          </a:prstGeom>
          <a:noFill/>
        </p:spPr>
        <p:txBody>
          <a:bodyPr wrap="none" rtlCol="0">
            <a:spAutoFit/>
          </a:bodyPr>
          <a:lstStyle/>
          <a:p>
            <a:pPr algn="ctr"/>
            <a:r>
              <a:rPr lang="en-US" b="1" i="1" dirty="0" smtClean="0">
                <a:solidFill>
                  <a:srgbClr val="FFFF66"/>
                </a:solidFill>
                <a:latin typeface="Arial" panose="020B0604020202020204" pitchFamily="34" charset="0"/>
                <a:cs typeface="Arial" panose="020B0604020202020204" pitchFamily="34" charset="0"/>
              </a:rPr>
              <a:t>SECRETARÍA DE DESARROLLO SOCIAL</a:t>
            </a:r>
            <a:endParaRPr lang="es-ES" b="1" i="1" dirty="0">
              <a:solidFill>
                <a:srgbClr val="FFFF66"/>
              </a:solidFill>
              <a:latin typeface="Arial" panose="020B0604020202020204" pitchFamily="34" charset="0"/>
              <a:cs typeface="Arial" panose="020B0604020202020204" pitchFamily="34" charset="0"/>
            </a:endParaRPr>
          </a:p>
        </p:txBody>
      </p:sp>
      <p:sp>
        <p:nvSpPr>
          <p:cNvPr id="9" name="CuadroTexto 3"/>
          <p:cNvSpPr txBox="1"/>
          <p:nvPr/>
        </p:nvSpPr>
        <p:spPr>
          <a:xfrm>
            <a:off x="3447548" y="6281592"/>
            <a:ext cx="2527167" cy="369332"/>
          </a:xfrm>
          <a:prstGeom prst="rect">
            <a:avLst/>
          </a:prstGeom>
          <a:noFill/>
        </p:spPr>
        <p:txBody>
          <a:bodyPr wrap="none" rtlCol="0">
            <a:spAutoFit/>
          </a:bodyPr>
          <a:lstStyle/>
          <a:p>
            <a:pPr algn="ctr"/>
            <a:r>
              <a:rPr lang="en-US" b="1" i="1" dirty="0" smtClean="0">
                <a:solidFill>
                  <a:srgbClr val="FFFF66"/>
                </a:solidFill>
                <a:latin typeface="Arial" panose="020B0604020202020204" pitchFamily="34" charset="0"/>
                <a:cs typeface="Arial" panose="020B0604020202020204" pitchFamily="34" charset="0"/>
              </a:rPr>
              <a:t>ACCIONES DE MAYO</a:t>
            </a:r>
            <a:endParaRPr lang="es-ES" b="1" i="1" dirty="0">
              <a:solidFill>
                <a:srgbClr val="FFFF66"/>
              </a:solidFill>
              <a:latin typeface="Arial" panose="020B0604020202020204" pitchFamily="34" charset="0"/>
              <a:cs typeface="Arial" panose="020B0604020202020204" pitchFamily="34" charset="0"/>
            </a:endParaRPr>
          </a:p>
        </p:txBody>
      </p:sp>
      <p:pic>
        <p:nvPicPr>
          <p:cNvPr id="10" name="Picture 3" descr="C:\Users\user\Desktop\informe de mayo\DSCF3252.JPG"/>
          <p:cNvPicPr>
            <a:picLocks noChangeAspect="1" noChangeArrowheads="1"/>
          </p:cNvPicPr>
          <p:nvPr/>
        </p:nvPicPr>
        <p:blipFill>
          <a:blip r:embed="rId2" cstate="print"/>
          <a:srcRect/>
          <a:stretch>
            <a:fillRect/>
          </a:stretch>
        </p:blipFill>
        <p:spPr bwMode="auto">
          <a:xfrm>
            <a:off x="457200" y="1483179"/>
            <a:ext cx="3808589" cy="2377621"/>
          </a:xfrm>
          <a:prstGeom prst="rect">
            <a:avLst/>
          </a:prstGeom>
          <a:noFill/>
        </p:spPr>
      </p:pic>
      <p:pic>
        <p:nvPicPr>
          <p:cNvPr id="11" name="Picture 2" descr="C:\Users\user\Desktop\INFORME DEL MES DE ABRIL\DSCF2242.JPG"/>
          <p:cNvPicPr>
            <a:picLocks noChangeAspect="1" noChangeArrowheads="1"/>
          </p:cNvPicPr>
          <p:nvPr/>
        </p:nvPicPr>
        <p:blipFill>
          <a:blip r:embed="rId3" cstate="print"/>
          <a:srcRect/>
          <a:stretch>
            <a:fillRect/>
          </a:stretch>
        </p:blipFill>
        <p:spPr bwMode="auto">
          <a:xfrm>
            <a:off x="4341989" y="1539421"/>
            <a:ext cx="3824112" cy="2321379"/>
          </a:xfrm>
          <a:prstGeom prst="rect">
            <a:avLst/>
          </a:prstGeom>
          <a:noFill/>
        </p:spPr>
      </p:pic>
    </p:spTree>
    <p:extLst>
      <p:ext uri="{BB962C8B-B14F-4D97-AF65-F5344CB8AC3E}">
        <p14:creationId xmlns:p14="http://schemas.microsoft.com/office/powerpoint/2010/main" val="969549967"/>
      </p:ext>
    </p:extLst>
  </p:cSld>
  <p:clrMapOvr>
    <a:masterClrMapping/>
  </p:clrMapOvr>
  <p:transition spd="slow">
    <p:pull dir="l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209006" y="1380557"/>
            <a:ext cx="8934994" cy="5324535"/>
          </a:xfrm>
          <a:prstGeom prst="rect">
            <a:avLst/>
          </a:prstGeom>
        </p:spPr>
        <p:txBody>
          <a:bodyPr wrap="square">
            <a:spAutoFit/>
          </a:bodyPr>
          <a:lstStyle/>
          <a:p>
            <a:pPr marL="114300" indent="0" algn="ctr">
              <a:buNone/>
            </a:pPr>
            <a:r>
              <a:rPr lang="es-ES" sz="2000" dirty="0" smtClean="0">
                <a:latin typeface="Arial" pitchFamily="34" charset="0"/>
                <a:cs typeface="Arial" pitchFamily="34" charset="0"/>
              </a:rPr>
              <a:t>Canalización </a:t>
            </a:r>
            <a:r>
              <a:rPr lang="es-ES" sz="2000" dirty="0" smtClean="0">
                <a:latin typeface="Arial" pitchFamily="34" charset="0"/>
                <a:cs typeface="Arial" pitchFamily="34" charset="0"/>
              </a:rPr>
              <a:t>de reportes ciudadanos</a:t>
            </a:r>
          </a:p>
          <a:p>
            <a:pPr marL="114300" indent="0">
              <a:buNone/>
            </a:pPr>
            <a:r>
              <a:rPr lang="es-ES" sz="2000" dirty="0" smtClean="0">
                <a:latin typeface="Arial" pitchFamily="34" charset="0"/>
                <a:cs typeface="Arial" pitchFamily="34" charset="0"/>
              </a:rPr>
              <a:t>Colonias en </a:t>
            </a:r>
            <a:r>
              <a:rPr lang="es-ES" sz="2000" dirty="0">
                <a:latin typeface="Arial" pitchFamily="34" charset="0"/>
                <a:cs typeface="Arial" pitchFamily="34" charset="0"/>
              </a:rPr>
              <a:t>l</a:t>
            </a:r>
            <a:r>
              <a:rPr lang="es-ES" sz="2000" dirty="0" smtClean="0">
                <a:latin typeface="Arial" pitchFamily="34" charset="0"/>
                <a:cs typeface="Arial" pitchFamily="34" charset="0"/>
              </a:rPr>
              <a:t>as </a:t>
            </a:r>
            <a:r>
              <a:rPr lang="es-ES" sz="2000" dirty="0">
                <a:latin typeface="Arial" pitchFamily="34" charset="0"/>
                <a:cs typeface="Arial" pitchFamily="34" charset="0"/>
              </a:rPr>
              <a:t>q</a:t>
            </a:r>
            <a:r>
              <a:rPr lang="es-ES" sz="2000" dirty="0" smtClean="0">
                <a:latin typeface="Arial" pitchFamily="34" charset="0"/>
                <a:cs typeface="Arial" pitchFamily="34" charset="0"/>
              </a:rPr>
              <a:t>ue </a:t>
            </a:r>
            <a:r>
              <a:rPr lang="es-ES" sz="2000" dirty="0">
                <a:latin typeface="Arial" pitchFamily="34" charset="0"/>
                <a:cs typeface="Arial" pitchFamily="34" charset="0"/>
              </a:rPr>
              <a:t>s</a:t>
            </a:r>
            <a:r>
              <a:rPr lang="es-ES" sz="2000" dirty="0" smtClean="0">
                <a:latin typeface="Arial" pitchFamily="34" charset="0"/>
                <a:cs typeface="Arial" pitchFamily="34" charset="0"/>
              </a:rPr>
              <a:t>e </a:t>
            </a:r>
            <a:r>
              <a:rPr lang="es-ES" sz="2000" dirty="0">
                <a:latin typeface="Arial" pitchFamily="34" charset="0"/>
                <a:cs typeface="Arial" pitchFamily="34" charset="0"/>
              </a:rPr>
              <a:t>a</a:t>
            </a:r>
            <a:r>
              <a:rPr lang="es-ES" sz="2000" dirty="0" smtClean="0">
                <a:latin typeface="Arial" pitchFamily="34" charset="0"/>
                <a:cs typeface="Arial" pitchFamily="34" charset="0"/>
              </a:rPr>
              <a:t>tendieron </a:t>
            </a:r>
            <a:r>
              <a:rPr lang="es-ES" sz="2000" dirty="0">
                <a:latin typeface="Arial" pitchFamily="34" charset="0"/>
                <a:cs typeface="Arial" pitchFamily="34" charset="0"/>
              </a:rPr>
              <a:t>l</a:t>
            </a:r>
            <a:r>
              <a:rPr lang="es-ES" sz="2000" dirty="0" smtClean="0">
                <a:latin typeface="Arial" pitchFamily="34" charset="0"/>
                <a:cs typeface="Arial" pitchFamily="34" charset="0"/>
              </a:rPr>
              <a:t>as Peticiones:</a:t>
            </a:r>
          </a:p>
          <a:p>
            <a:pPr marL="114300" indent="0">
              <a:buNone/>
            </a:pPr>
            <a:endParaRPr lang="es-ES" sz="2000" b="1" dirty="0" smtClean="0">
              <a:latin typeface="Arial" pitchFamily="34" charset="0"/>
              <a:cs typeface="Arial" pitchFamily="34" charset="0"/>
            </a:endParaRPr>
          </a:p>
          <a:p>
            <a:r>
              <a:rPr lang="es-ES" sz="2000" dirty="0" smtClean="0">
                <a:latin typeface="Arial" pitchFamily="34" charset="0"/>
                <a:cs typeface="Arial" pitchFamily="34" charset="0"/>
              </a:rPr>
              <a:t>- </a:t>
            </a:r>
            <a:r>
              <a:rPr lang="es-ES" sz="2000" dirty="0" smtClean="0">
                <a:latin typeface="Arial" pitchFamily="34" charset="0"/>
                <a:cs typeface="Arial" pitchFamily="34" charset="0"/>
              </a:rPr>
              <a:t>Hacienda San Antonio </a:t>
            </a:r>
          </a:p>
          <a:p>
            <a:r>
              <a:rPr lang="es-ES" sz="2000" dirty="0" smtClean="0">
                <a:latin typeface="Arial" pitchFamily="34" charset="0"/>
                <a:cs typeface="Arial" pitchFamily="34" charset="0"/>
              </a:rPr>
              <a:t>- Hacienda Santa Lucia</a:t>
            </a:r>
          </a:p>
          <a:p>
            <a:r>
              <a:rPr lang="es-ES" sz="2000" dirty="0" smtClean="0">
                <a:latin typeface="Arial" pitchFamily="34" charset="0"/>
                <a:cs typeface="Arial" pitchFamily="34" charset="0"/>
              </a:rPr>
              <a:t>- La Escondida</a:t>
            </a:r>
          </a:p>
          <a:p>
            <a:r>
              <a:rPr lang="es-ES" sz="2000" dirty="0" smtClean="0">
                <a:latin typeface="Arial" pitchFamily="34" charset="0"/>
                <a:cs typeface="Arial" pitchFamily="34" charset="0"/>
              </a:rPr>
              <a:t>- Ejido Juárez</a:t>
            </a:r>
          </a:p>
          <a:p>
            <a:r>
              <a:rPr lang="es-ES" sz="2000" dirty="0" smtClean="0">
                <a:latin typeface="Arial" pitchFamily="34" charset="0"/>
                <a:cs typeface="Arial" pitchFamily="34" charset="0"/>
              </a:rPr>
              <a:t>- Colinas Del Sol 4° </a:t>
            </a:r>
          </a:p>
          <a:p>
            <a:pPr>
              <a:buFontTx/>
              <a:buChar char="-"/>
            </a:pPr>
            <a:r>
              <a:rPr lang="es-ES" sz="2000" dirty="0" smtClean="0">
                <a:latin typeface="Arial" pitchFamily="34" charset="0"/>
                <a:cs typeface="Arial" pitchFamily="34" charset="0"/>
              </a:rPr>
              <a:t> Colinas Del Sol 1° 2° Y 3°</a:t>
            </a:r>
          </a:p>
          <a:p>
            <a:pPr>
              <a:buFontTx/>
              <a:buChar char="-"/>
            </a:pPr>
            <a:r>
              <a:rPr lang="es-ES" sz="2000" dirty="0" smtClean="0">
                <a:latin typeface="Arial" pitchFamily="34" charset="0"/>
                <a:cs typeface="Arial" pitchFamily="34" charset="0"/>
              </a:rPr>
              <a:t> Coahuila</a:t>
            </a:r>
          </a:p>
          <a:p>
            <a:pPr>
              <a:buFontTx/>
              <a:buChar char="-"/>
            </a:pPr>
            <a:r>
              <a:rPr lang="es-ES" sz="2000" dirty="0" smtClean="0">
                <a:latin typeface="Arial" pitchFamily="34" charset="0"/>
                <a:cs typeface="Arial" pitchFamily="34" charset="0"/>
              </a:rPr>
              <a:t> Hacienda San José</a:t>
            </a:r>
          </a:p>
          <a:p>
            <a:pPr>
              <a:buFontTx/>
              <a:buChar char="-"/>
            </a:pPr>
            <a:r>
              <a:rPr lang="es-ES" sz="2000" dirty="0" smtClean="0">
                <a:latin typeface="Arial" pitchFamily="34" charset="0"/>
                <a:cs typeface="Arial" pitchFamily="34" charset="0"/>
              </a:rPr>
              <a:t> Colinas Del Sol Sec. Diamante</a:t>
            </a:r>
          </a:p>
          <a:p>
            <a:pPr>
              <a:buFontTx/>
              <a:buChar char="-"/>
            </a:pPr>
            <a:r>
              <a:rPr lang="es-ES" sz="2000" dirty="0" smtClean="0">
                <a:latin typeface="Arial" pitchFamily="34" charset="0"/>
                <a:cs typeface="Arial" pitchFamily="34" charset="0"/>
              </a:rPr>
              <a:t> Lomas De Juárez</a:t>
            </a:r>
          </a:p>
          <a:p>
            <a:pPr>
              <a:buFontTx/>
              <a:buChar char="-"/>
            </a:pPr>
            <a:r>
              <a:rPr lang="es-ES" sz="2000" dirty="0" smtClean="0">
                <a:latin typeface="Arial" pitchFamily="34" charset="0"/>
                <a:cs typeface="Arial" pitchFamily="34" charset="0"/>
              </a:rPr>
              <a:t> </a:t>
            </a:r>
            <a:r>
              <a:rPr lang="es-ES" sz="2000" dirty="0" err="1" smtClean="0">
                <a:latin typeface="Arial" pitchFamily="34" charset="0"/>
                <a:cs typeface="Arial" pitchFamily="34" charset="0"/>
              </a:rPr>
              <a:t>Infonavit</a:t>
            </a:r>
            <a:r>
              <a:rPr lang="es-ES" sz="2000" dirty="0" smtClean="0">
                <a:latin typeface="Arial" pitchFamily="34" charset="0"/>
                <a:cs typeface="Arial" pitchFamily="34" charset="0"/>
              </a:rPr>
              <a:t> Benito Juárez</a:t>
            </a:r>
          </a:p>
          <a:p>
            <a:pPr>
              <a:buFontTx/>
              <a:buChar char="-"/>
            </a:pPr>
            <a:r>
              <a:rPr lang="es-ES" sz="2000" dirty="0" smtClean="0">
                <a:latin typeface="Arial" pitchFamily="34" charset="0"/>
                <a:cs typeface="Arial" pitchFamily="34" charset="0"/>
              </a:rPr>
              <a:t> Centro De Juárez</a:t>
            </a:r>
          </a:p>
          <a:p>
            <a:r>
              <a:rPr lang="es-ES" sz="2000" dirty="0" smtClean="0">
                <a:latin typeface="Arial" pitchFamily="34" charset="0"/>
                <a:cs typeface="Arial" pitchFamily="34" charset="0"/>
              </a:rPr>
              <a:t>                                                     </a:t>
            </a:r>
            <a:endParaRPr lang="es-ES" sz="2000" dirty="0" smtClean="0">
              <a:latin typeface="Arial" pitchFamily="34" charset="0"/>
              <a:cs typeface="Arial" pitchFamily="34" charset="0"/>
            </a:endParaRPr>
          </a:p>
          <a:p>
            <a:pPr marL="114300" indent="0">
              <a:buNone/>
            </a:pPr>
            <a:r>
              <a:rPr lang="es-ES" sz="2000" dirty="0" smtClean="0">
                <a:latin typeface="Arial" pitchFamily="34" charset="0"/>
                <a:cs typeface="Arial" pitchFamily="34" charset="0"/>
              </a:rPr>
              <a:t>                                                                                                               </a:t>
            </a:r>
            <a:r>
              <a:rPr lang="es-ES" sz="2000" b="1" dirty="0" smtClean="0">
                <a:latin typeface="Arial" pitchFamily="34" charset="0"/>
                <a:cs typeface="Arial" pitchFamily="34" charset="0"/>
              </a:rPr>
              <a:t>            </a:t>
            </a:r>
            <a:endParaRPr lang="es-ES" sz="2000" dirty="0" smtClean="0">
              <a:latin typeface="Arial" pitchFamily="34" charset="0"/>
              <a:cs typeface="Arial" pitchFamily="34" charset="0"/>
            </a:endParaRPr>
          </a:p>
        </p:txBody>
      </p:sp>
      <p:sp>
        <p:nvSpPr>
          <p:cNvPr id="8" name="CuadroTexto 3"/>
          <p:cNvSpPr txBox="1"/>
          <p:nvPr/>
        </p:nvSpPr>
        <p:spPr>
          <a:xfrm>
            <a:off x="986206" y="529024"/>
            <a:ext cx="7406643" cy="553998"/>
          </a:xfrm>
          <a:prstGeom prst="rect">
            <a:avLst/>
          </a:prstGeom>
          <a:noFill/>
        </p:spPr>
        <p:txBody>
          <a:bodyPr wrap="none" rtlCol="0">
            <a:spAutoFit/>
          </a:bodyPr>
          <a:lstStyle/>
          <a:p>
            <a:pPr algn="ctr"/>
            <a:r>
              <a:rPr lang="es-ES" sz="3000" b="1" i="1" dirty="0" smtClean="0">
                <a:solidFill>
                  <a:srgbClr val="FFFF66"/>
                </a:solidFill>
                <a:latin typeface="Arial" panose="020B0604020202020204" pitchFamily="34" charset="0"/>
                <a:cs typeface="Arial" panose="020B0604020202020204" pitchFamily="34" charset="0"/>
              </a:rPr>
              <a:t>DIRECCIÓN DE ACCIÓN COMUNITARIA</a:t>
            </a:r>
            <a:endParaRPr lang="es-ES" sz="3000" b="1" i="1" dirty="0">
              <a:solidFill>
                <a:srgbClr val="FFFF66"/>
              </a:solidFill>
              <a:latin typeface="Arial" panose="020B0604020202020204" pitchFamily="34" charset="0"/>
              <a:cs typeface="Arial" panose="020B0604020202020204" pitchFamily="34" charset="0"/>
            </a:endParaRPr>
          </a:p>
        </p:txBody>
      </p:sp>
      <p:sp>
        <p:nvSpPr>
          <p:cNvPr id="6" name="CuadroTexto 3"/>
          <p:cNvSpPr txBox="1"/>
          <p:nvPr/>
        </p:nvSpPr>
        <p:spPr>
          <a:xfrm>
            <a:off x="2202053" y="78015"/>
            <a:ext cx="4660187" cy="369332"/>
          </a:xfrm>
          <a:prstGeom prst="rect">
            <a:avLst/>
          </a:prstGeom>
          <a:noFill/>
        </p:spPr>
        <p:txBody>
          <a:bodyPr wrap="none" rtlCol="0">
            <a:spAutoFit/>
          </a:bodyPr>
          <a:lstStyle/>
          <a:p>
            <a:pPr algn="ctr"/>
            <a:r>
              <a:rPr lang="en-US" b="1" i="1" dirty="0" smtClean="0">
                <a:solidFill>
                  <a:srgbClr val="FFFF66"/>
                </a:solidFill>
                <a:latin typeface="Arial" panose="020B0604020202020204" pitchFamily="34" charset="0"/>
                <a:cs typeface="Arial" panose="020B0604020202020204" pitchFamily="34" charset="0"/>
              </a:rPr>
              <a:t>SECRETARÍA DE DESARROLLO SOCIAL</a:t>
            </a:r>
            <a:endParaRPr lang="es-ES" b="1" i="1" dirty="0">
              <a:solidFill>
                <a:srgbClr val="FFFF66"/>
              </a:solidFill>
              <a:latin typeface="Arial" panose="020B0604020202020204" pitchFamily="34" charset="0"/>
              <a:cs typeface="Arial" panose="020B0604020202020204" pitchFamily="34" charset="0"/>
            </a:endParaRPr>
          </a:p>
        </p:txBody>
      </p:sp>
      <p:sp>
        <p:nvSpPr>
          <p:cNvPr id="9" name="CuadroTexto 3"/>
          <p:cNvSpPr txBox="1"/>
          <p:nvPr/>
        </p:nvSpPr>
        <p:spPr>
          <a:xfrm>
            <a:off x="3447548" y="6281592"/>
            <a:ext cx="2527167" cy="369332"/>
          </a:xfrm>
          <a:prstGeom prst="rect">
            <a:avLst/>
          </a:prstGeom>
          <a:noFill/>
        </p:spPr>
        <p:txBody>
          <a:bodyPr wrap="none" rtlCol="0">
            <a:spAutoFit/>
          </a:bodyPr>
          <a:lstStyle/>
          <a:p>
            <a:pPr algn="ctr"/>
            <a:r>
              <a:rPr lang="en-US" b="1" i="1" dirty="0" smtClean="0">
                <a:solidFill>
                  <a:srgbClr val="FFFF66"/>
                </a:solidFill>
                <a:latin typeface="Arial" panose="020B0604020202020204" pitchFamily="34" charset="0"/>
                <a:cs typeface="Arial" panose="020B0604020202020204" pitchFamily="34" charset="0"/>
              </a:rPr>
              <a:t>ACCIONES DE MAYO</a:t>
            </a:r>
            <a:endParaRPr lang="es-ES" b="1" i="1" dirty="0">
              <a:solidFill>
                <a:srgbClr val="FFFF66"/>
              </a:solidFill>
              <a:latin typeface="Arial" panose="020B0604020202020204" pitchFamily="34" charset="0"/>
              <a:cs typeface="Arial" panose="020B0604020202020204" pitchFamily="34" charset="0"/>
            </a:endParaRPr>
          </a:p>
        </p:txBody>
      </p:sp>
      <p:pic>
        <p:nvPicPr>
          <p:cNvPr id="10" name="Picture 2" descr="C:\Users\user\Desktop\informe de mayo\DSCF3245.JPG"/>
          <p:cNvPicPr>
            <a:picLocks noChangeAspect="1" noChangeArrowheads="1"/>
          </p:cNvPicPr>
          <p:nvPr/>
        </p:nvPicPr>
        <p:blipFill>
          <a:blip r:embed="rId2" cstate="print"/>
          <a:srcRect/>
          <a:stretch>
            <a:fillRect/>
          </a:stretch>
        </p:blipFill>
        <p:spPr bwMode="auto">
          <a:xfrm flipH="1">
            <a:off x="5036457" y="2128093"/>
            <a:ext cx="3911598" cy="2472936"/>
          </a:xfrm>
          <a:prstGeom prst="rect">
            <a:avLst/>
          </a:prstGeom>
          <a:noFill/>
        </p:spPr>
      </p:pic>
    </p:spTree>
    <p:extLst>
      <p:ext uri="{BB962C8B-B14F-4D97-AF65-F5344CB8AC3E}">
        <p14:creationId xmlns:p14="http://schemas.microsoft.com/office/powerpoint/2010/main" val="969549967"/>
      </p:ext>
    </p:extLst>
  </p:cSld>
  <p:clrMapOvr>
    <a:masterClrMapping/>
  </p:clrMapOvr>
  <p:transition spd="slow">
    <p:pull dir="l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3"/>
          <p:cNvSpPr txBox="1"/>
          <p:nvPr/>
        </p:nvSpPr>
        <p:spPr>
          <a:xfrm>
            <a:off x="986206" y="515577"/>
            <a:ext cx="7406643" cy="553998"/>
          </a:xfrm>
          <a:prstGeom prst="rect">
            <a:avLst/>
          </a:prstGeom>
          <a:noFill/>
        </p:spPr>
        <p:txBody>
          <a:bodyPr wrap="none" rtlCol="0">
            <a:spAutoFit/>
          </a:bodyPr>
          <a:lstStyle/>
          <a:p>
            <a:pPr algn="ctr"/>
            <a:r>
              <a:rPr lang="es-ES" sz="3000" b="1" i="1" dirty="0" smtClean="0">
                <a:solidFill>
                  <a:srgbClr val="FFFF66"/>
                </a:solidFill>
                <a:latin typeface="Arial" panose="020B0604020202020204" pitchFamily="34" charset="0"/>
                <a:cs typeface="Arial" panose="020B0604020202020204" pitchFamily="34" charset="0"/>
              </a:rPr>
              <a:t>DIRECCIÓN DE ACCIÓN COMUNITARIA</a:t>
            </a:r>
            <a:endParaRPr lang="es-ES" sz="3000" b="1" i="1" dirty="0">
              <a:solidFill>
                <a:srgbClr val="FFFF66"/>
              </a:solidFill>
              <a:latin typeface="Arial" panose="020B0604020202020204" pitchFamily="34" charset="0"/>
              <a:cs typeface="Arial" panose="020B0604020202020204" pitchFamily="34" charset="0"/>
            </a:endParaRPr>
          </a:p>
        </p:txBody>
      </p:sp>
      <p:sp>
        <p:nvSpPr>
          <p:cNvPr id="8" name="CuadroTexto 3"/>
          <p:cNvSpPr txBox="1"/>
          <p:nvPr/>
        </p:nvSpPr>
        <p:spPr>
          <a:xfrm>
            <a:off x="2202053" y="78015"/>
            <a:ext cx="4660187" cy="369332"/>
          </a:xfrm>
          <a:prstGeom prst="rect">
            <a:avLst/>
          </a:prstGeom>
          <a:noFill/>
        </p:spPr>
        <p:txBody>
          <a:bodyPr wrap="none" rtlCol="0">
            <a:spAutoFit/>
          </a:bodyPr>
          <a:lstStyle/>
          <a:p>
            <a:pPr algn="ctr"/>
            <a:r>
              <a:rPr lang="en-US" b="1" i="1" dirty="0" smtClean="0">
                <a:solidFill>
                  <a:srgbClr val="FFFF66"/>
                </a:solidFill>
                <a:latin typeface="Arial" panose="020B0604020202020204" pitchFamily="34" charset="0"/>
                <a:cs typeface="Arial" panose="020B0604020202020204" pitchFamily="34" charset="0"/>
              </a:rPr>
              <a:t>SECRETARÍA DE DESARROLLO SOCIAL</a:t>
            </a:r>
            <a:endParaRPr lang="es-ES" b="1" i="1" dirty="0">
              <a:solidFill>
                <a:srgbClr val="FFFF66"/>
              </a:solidFill>
              <a:latin typeface="Arial" panose="020B0604020202020204" pitchFamily="34" charset="0"/>
              <a:cs typeface="Arial" panose="020B0604020202020204" pitchFamily="34" charset="0"/>
            </a:endParaRPr>
          </a:p>
        </p:txBody>
      </p:sp>
      <p:sp>
        <p:nvSpPr>
          <p:cNvPr id="10" name="CuadroTexto 3"/>
          <p:cNvSpPr txBox="1"/>
          <p:nvPr/>
        </p:nvSpPr>
        <p:spPr>
          <a:xfrm>
            <a:off x="3447548" y="6281592"/>
            <a:ext cx="2527167" cy="369332"/>
          </a:xfrm>
          <a:prstGeom prst="rect">
            <a:avLst/>
          </a:prstGeom>
          <a:noFill/>
        </p:spPr>
        <p:txBody>
          <a:bodyPr wrap="none" rtlCol="0">
            <a:spAutoFit/>
          </a:bodyPr>
          <a:lstStyle/>
          <a:p>
            <a:pPr algn="ctr"/>
            <a:r>
              <a:rPr lang="en-US" b="1" i="1" dirty="0" smtClean="0">
                <a:solidFill>
                  <a:srgbClr val="FFFF66"/>
                </a:solidFill>
                <a:latin typeface="Arial" panose="020B0604020202020204" pitchFamily="34" charset="0"/>
                <a:cs typeface="Arial" panose="020B0604020202020204" pitchFamily="34" charset="0"/>
              </a:rPr>
              <a:t>ACCIONES DE MAYO</a:t>
            </a:r>
            <a:endParaRPr lang="es-ES" b="1" i="1" dirty="0">
              <a:solidFill>
                <a:srgbClr val="FFFF66"/>
              </a:solidFill>
              <a:latin typeface="Arial" panose="020B0604020202020204" pitchFamily="34" charset="0"/>
              <a:cs typeface="Arial" panose="020B0604020202020204" pitchFamily="34" charset="0"/>
            </a:endParaRPr>
          </a:p>
        </p:txBody>
      </p:sp>
      <p:sp>
        <p:nvSpPr>
          <p:cNvPr id="12" name="11 Rectángulo"/>
          <p:cNvSpPr/>
          <p:nvPr/>
        </p:nvSpPr>
        <p:spPr>
          <a:xfrm>
            <a:off x="174171" y="1511300"/>
            <a:ext cx="8665029" cy="4366986"/>
          </a:xfrm>
          <a:prstGeom prst="rect">
            <a:avLst/>
          </a:prstGeom>
        </p:spPr>
        <p:txBody>
          <a:bodyPr wrap="square">
            <a:spAutoFit/>
          </a:bodyPr>
          <a:lstStyle/>
          <a:p>
            <a:pPr marL="114300" indent="0" algn="just">
              <a:buNone/>
            </a:pPr>
            <a:r>
              <a:rPr lang="es-ES" dirty="0" smtClean="0">
                <a:latin typeface="Arial" pitchFamily="34" charset="0"/>
                <a:cs typeface="Arial" pitchFamily="34" charset="0"/>
              </a:rPr>
              <a:t>Se apoyó a la Dirección de Salud con el con el </a:t>
            </a:r>
            <a:r>
              <a:rPr lang="es-ES" dirty="0" smtClean="0">
                <a:latin typeface="Arial" pitchFamily="34" charset="0"/>
                <a:cs typeface="Arial" pitchFamily="34" charset="0"/>
              </a:rPr>
              <a:t>registro</a:t>
            </a:r>
            <a:r>
              <a:rPr lang="es-ES" dirty="0" smtClean="0">
                <a:latin typeface="Arial" pitchFamily="34" charset="0"/>
                <a:cs typeface="Arial" pitchFamily="34" charset="0"/>
              </a:rPr>
              <a:t> </a:t>
            </a:r>
            <a:r>
              <a:rPr lang="es-ES" dirty="0" smtClean="0">
                <a:latin typeface="Arial" pitchFamily="34" charset="0"/>
                <a:cs typeface="Arial" pitchFamily="34" charset="0"/>
              </a:rPr>
              <a:t>de solicitudes para el </a:t>
            </a:r>
            <a:r>
              <a:rPr lang="es-ES" b="1" dirty="0" smtClean="0">
                <a:latin typeface="Arial" pitchFamily="34" charset="0"/>
                <a:cs typeface="Arial" pitchFamily="34" charset="0"/>
              </a:rPr>
              <a:t>Programa “Jefas de Familia” de SEDESOL</a:t>
            </a:r>
            <a:r>
              <a:rPr lang="es-ES" dirty="0" smtClean="0">
                <a:latin typeface="Arial" pitchFamily="34" charset="0"/>
                <a:cs typeface="Arial" pitchFamily="34" charset="0"/>
              </a:rPr>
              <a:t>, en las siguientes colonias: </a:t>
            </a:r>
          </a:p>
          <a:p>
            <a:pPr marL="114300" indent="0" algn="just">
              <a:buNone/>
            </a:pPr>
            <a:endParaRPr lang="es-ES" dirty="0" smtClean="0">
              <a:latin typeface="Arial" pitchFamily="34" charset="0"/>
              <a:cs typeface="Arial" pitchFamily="34" charset="0"/>
            </a:endParaRPr>
          </a:p>
          <a:p>
            <a:pPr marL="114300" indent="0">
              <a:buFontTx/>
              <a:buChar char="-"/>
            </a:pPr>
            <a:r>
              <a:rPr lang="es-ES" dirty="0" smtClean="0">
                <a:latin typeface="Arial" pitchFamily="34" charset="0"/>
                <a:cs typeface="Arial" pitchFamily="34" charset="0"/>
              </a:rPr>
              <a:t>Hacienda la Escondida </a:t>
            </a:r>
          </a:p>
          <a:p>
            <a:pPr marL="114300" indent="0">
              <a:buFontTx/>
              <a:buChar char="-"/>
            </a:pPr>
            <a:r>
              <a:rPr lang="es-ES" dirty="0" smtClean="0">
                <a:latin typeface="Arial" pitchFamily="34" charset="0"/>
                <a:cs typeface="Arial" pitchFamily="34" charset="0"/>
              </a:rPr>
              <a:t> Arboledas de San Roque</a:t>
            </a:r>
          </a:p>
          <a:p>
            <a:pPr marL="114300" indent="0">
              <a:buFontTx/>
              <a:buChar char="-"/>
            </a:pPr>
            <a:r>
              <a:rPr lang="es-ES" dirty="0" smtClean="0">
                <a:latin typeface="Arial" pitchFamily="34" charset="0"/>
                <a:cs typeface="Arial" pitchFamily="34" charset="0"/>
              </a:rPr>
              <a:t> Arboledas de los Naranjos </a:t>
            </a:r>
          </a:p>
          <a:p>
            <a:pPr marL="114300" indent="0">
              <a:buFontTx/>
              <a:buChar char="-"/>
            </a:pPr>
            <a:r>
              <a:rPr lang="es-ES" dirty="0" smtClean="0">
                <a:latin typeface="Arial" pitchFamily="34" charset="0"/>
                <a:cs typeface="Arial" pitchFamily="34" charset="0"/>
              </a:rPr>
              <a:t> Monte Kristal</a:t>
            </a:r>
          </a:p>
          <a:p>
            <a:pPr marL="114300" indent="0">
              <a:buFontTx/>
              <a:buChar char="-"/>
            </a:pPr>
            <a:r>
              <a:rPr lang="es-ES" dirty="0" smtClean="0">
                <a:latin typeface="Arial" pitchFamily="34" charset="0"/>
                <a:cs typeface="Arial" pitchFamily="34" charset="0"/>
              </a:rPr>
              <a:t> Monte Verde</a:t>
            </a:r>
          </a:p>
          <a:p>
            <a:pPr marL="114300" indent="0">
              <a:buFontTx/>
              <a:buChar char="-"/>
            </a:pPr>
            <a:r>
              <a:rPr lang="es-ES" dirty="0" smtClean="0">
                <a:latin typeface="Arial" pitchFamily="34" charset="0"/>
                <a:cs typeface="Arial" pitchFamily="34" charset="0"/>
              </a:rPr>
              <a:t> América Unida </a:t>
            </a:r>
          </a:p>
          <a:p>
            <a:pPr marL="114300" indent="0">
              <a:buFontTx/>
              <a:buChar char="-"/>
            </a:pPr>
            <a:r>
              <a:rPr lang="es-ES" dirty="0" smtClean="0">
                <a:latin typeface="Arial" pitchFamily="34" charset="0"/>
                <a:cs typeface="Arial" pitchFamily="34" charset="0"/>
              </a:rPr>
              <a:t> Los Reyes</a:t>
            </a:r>
          </a:p>
          <a:p>
            <a:pPr marL="114300" indent="0">
              <a:buFontTx/>
              <a:buChar char="-"/>
            </a:pPr>
            <a:r>
              <a:rPr lang="es-ES" dirty="0" smtClean="0">
                <a:latin typeface="Arial" pitchFamily="34" charset="0"/>
                <a:cs typeface="Arial" pitchFamily="34" charset="0"/>
              </a:rPr>
              <a:t> Los Cometas</a:t>
            </a:r>
          </a:p>
          <a:p>
            <a:pPr marL="114300" indent="0">
              <a:buFontTx/>
              <a:buChar char="-"/>
            </a:pPr>
            <a:r>
              <a:rPr lang="es-ES" dirty="0" smtClean="0">
                <a:latin typeface="Arial" pitchFamily="34" charset="0"/>
                <a:cs typeface="Arial" pitchFamily="34" charset="0"/>
              </a:rPr>
              <a:t> Praderas de San Juan </a:t>
            </a:r>
          </a:p>
          <a:p>
            <a:pPr marL="114300" indent="0">
              <a:buFontTx/>
              <a:buChar char="-"/>
            </a:pPr>
            <a:r>
              <a:rPr lang="es-ES" dirty="0" smtClean="0">
                <a:latin typeface="Arial" pitchFamily="34" charset="0"/>
                <a:cs typeface="Arial" pitchFamily="34" charset="0"/>
              </a:rPr>
              <a:t>Hacienda San Antonio </a:t>
            </a:r>
          </a:p>
          <a:p>
            <a:pPr marL="114300" indent="0">
              <a:buFontTx/>
              <a:buChar char="-"/>
            </a:pPr>
            <a:r>
              <a:rPr lang="es-ES" dirty="0" smtClean="0">
                <a:latin typeface="Arial" pitchFamily="34" charset="0"/>
                <a:cs typeface="Arial" pitchFamily="34" charset="0"/>
              </a:rPr>
              <a:t> Villas de Anzures</a:t>
            </a:r>
          </a:p>
          <a:p>
            <a:pPr marL="114300" indent="0"/>
            <a:r>
              <a:rPr lang="es-ES" dirty="0" smtClean="0">
                <a:latin typeface="Arial" pitchFamily="34" charset="0"/>
                <a:cs typeface="Arial" pitchFamily="34" charset="0"/>
              </a:rPr>
              <a:t>  Entre otras. </a:t>
            </a:r>
          </a:p>
        </p:txBody>
      </p:sp>
      <p:pic>
        <p:nvPicPr>
          <p:cNvPr id="13" name="Picture 4" descr="C:\Users\user\Desktop\sedesol 3\DSCF3877.JPG"/>
          <p:cNvPicPr>
            <a:picLocks noChangeAspect="1" noChangeArrowheads="1"/>
          </p:cNvPicPr>
          <p:nvPr/>
        </p:nvPicPr>
        <p:blipFill>
          <a:blip r:embed="rId2" cstate="print"/>
          <a:srcRect/>
          <a:stretch>
            <a:fillRect/>
          </a:stretch>
        </p:blipFill>
        <p:spPr bwMode="auto">
          <a:xfrm>
            <a:off x="3537857" y="2348572"/>
            <a:ext cx="2882901" cy="3631314"/>
          </a:xfrm>
          <a:prstGeom prst="rect">
            <a:avLst/>
          </a:prstGeom>
          <a:noFill/>
        </p:spPr>
      </p:pic>
      <p:pic>
        <p:nvPicPr>
          <p:cNvPr id="14" name="Picture 2" descr="C:\Users\user\Desktop\IMG_4724.JPG"/>
          <p:cNvPicPr>
            <a:picLocks noChangeAspect="1" noChangeArrowheads="1"/>
          </p:cNvPicPr>
          <p:nvPr/>
        </p:nvPicPr>
        <p:blipFill>
          <a:blip r:embed="rId3" cstate="print"/>
          <a:srcRect/>
          <a:stretch>
            <a:fillRect/>
          </a:stretch>
        </p:blipFill>
        <p:spPr bwMode="auto">
          <a:xfrm>
            <a:off x="6402942" y="2354942"/>
            <a:ext cx="2552372" cy="3639458"/>
          </a:xfrm>
          <a:prstGeom prst="rect">
            <a:avLst/>
          </a:prstGeom>
          <a:noFill/>
        </p:spPr>
      </p:pic>
    </p:spTree>
    <p:extLst>
      <p:ext uri="{BB962C8B-B14F-4D97-AF65-F5344CB8AC3E}">
        <p14:creationId xmlns:p14="http://schemas.microsoft.com/office/powerpoint/2010/main" val="969549967"/>
      </p:ext>
    </p:extLst>
  </p:cSld>
  <p:clrMapOvr>
    <a:masterClrMapping/>
  </p:clrMapOvr>
  <p:transition spd="slow">
    <p:pull dir="l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3"/>
          <p:cNvSpPr txBox="1"/>
          <p:nvPr/>
        </p:nvSpPr>
        <p:spPr>
          <a:xfrm>
            <a:off x="986206" y="515577"/>
            <a:ext cx="7406643" cy="553998"/>
          </a:xfrm>
          <a:prstGeom prst="rect">
            <a:avLst/>
          </a:prstGeom>
          <a:noFill/>
        </p:spPr>
        <p:txBody>
          <a:bodyPr wrap="none" rtlCol="0">
            <a:spAutoFit/>
          </a:bodyPr>
          <a:lstStyle/>
          <a:p>
            <a:pPr algn="ctr"/>
            <a:r>
              <a:rPr lang="es-ES" sz="3000" b="1" i="1" dirty="0" smtClean="0">
                <a:solidFill>
                  <a:srgbClr val="FFFF66"/>
                </a:solidFill>
                <a:latin typeface="Arial" panose="020B0604020202020204" pitchFamily="34" charset="0"/>
                <a:cs typeface="Arial" panose="020B0604020202020204" pitchFamily="34" charset="0"/>
              </a:rPr>
              <a:t>DIRECCIÓN DE ACCIÓN COMUNITARIA</a:t>
            </a:r>
            <a:endParaRPr lang="es-ES" sz="3000" b="1" i="1" dirty="0">
              <a:solidFill>
                <a:srgbClr val="FFFF66"/>
              </a:solidFill>
              <a:latin typeface="Arial" panose="020B0604020202020204" pitchFamily="34" charset="0"/>
              <a:cs typeface="Arial" panose="020B0604020202020204" pitchFamily="34" charset="0"/>
            </a:endParaRPr>
          </a:p>
        </p:txBody>
      </p:sp>
      <p:sp>
        <p:nvSpPr>
          <p:cNvPr id="8" name="CuadroTexto 3"/>
          <p:cNvSpPr txBox="1"/>
          <p:nvPr/>
        </p:nvSpPr>
        <p:spPr>
          <a:xfrm>
            <a:off x="2202053" y="78015"/>
            <a:ext cx="4660187" cy="369332"/>
          </a:xfrm>
          <a:prstGeom prst="rect">
            <a:avLst/>
          </a:prstGeom>
          <a:noFill/>
        </p:spPr>
        <p:txBody>
          <a:bodyPr wrap="none" rtlCol="0">
            <a:spAutoFit/>
          </a:bodyPr>
          <a:lstStyle/>
          <a:p>
            <a:pPr algn="ctr"/>
            <a:r>
              <a:rPr lang="en-US" b="1" i="1" dirty="0" smtClean="0">
                <a:solidFill>
                  <a:srgbClr val="FFFF66"/>
                </a:solidFill>
                <a:latin typeface="Arial" panose="020B0604020202020204" pitchFamily="34" charset="0"/>
                <a:cs typeface="Arial" panose="020B0604020202020204" pitchFamily="34" charset="0"/>
              </a:rPr>
              <a:t>SECRETARÍA DE DESARROLLO SOCIAL</a:t>
            </a:r>
            <a:endParaRPr lang="es-ES" b="1" i="1" dirty="0">
              <a:solidFill>
                <a:srgbClr val="FFFF66"/>
              </a:solidFill>
              <a:latin typeface="Arial" panose="020B0604020202020204" pitchFamily="34" charset="0"/>
              <a:cs typeface="Arial" panose="020B0604020202020204" pitchFamily="34" charset="0"/>
            </a:endParaRPr>
          </a:p>
        </p:txBody>
      </p:sp>
      <p:sp>
        <p:nvSpPr>
          <p:cNvPr id="10" name="CuadroTexto 3"/>
          <p:cNvSpPr txBox="1"/>
          <p:nvPr/>
        </p:nvSpPr>
        <p:spPr>
          <a:xfrm>
            <a:off x="3447548" y="6281592"/>
            <a:ext cx="2527167" cy="369332"/>
          </a:xfrm>
          <a:prstGeom prst="rect">
            <a:avLst/>
          </a:prstGeom>
          <a:noFill/>
        </p:spPr>
        <p:txBody>
          <a:bodyPr wrap="none" rtlCol="0">
            <a:spAutoFit/>
          </a:bodyPr>
          <a:lstStyle/>
          <a:p>
            <a:pPr algn="ctr"/>
            <a:r>
              <a:rPr lang="en-US" b="1" i="1" dirty="0" smtClean="0">
                <a:solidFill>
                  <a:srgbClr val="FFFF66"/>
                </a:solidFill>
                <a:latin typeface="Arial" panose="020B0604020202020204" pitchFamily="34" charset="0"/>
                <a:cs typeface="Arial" panose="020B0604020202020204" pitchFamily="34" charset="0"/>
              </a:rPr>
              <a:t>ACCIONES DE MAYO</a:t>
            </a:r>
            <a:endParaRPr lang="es-ES" b="1" i="1" dirty="0">
              <a:solidFill>
                <a:srgbClr val="FFFF66"/>
              </a:solidFill>
              <a:latin typeface="Arial" panose="020B0604020202020204" pitchFamily="34" charset="0"/>
              <a:cs typeface="Arial" panose="020B0604020202020204" pitchFamily="34" charset="0"/>
            </a:endParaRPr>
          </a:p>
        </p:txBody>
      </p:sp>
      <p:sp>
        <p:nvSpPr>
          <p:cNvPr id="11" name="10 Rectángulo"/>
          <p:cNvSpPr/>
          <p:nvPr/>
        </p:nvSpPr>
        <p:spPr>
          <a:xfrm>
            <a:off x="269966" y="1407886"/>
            <a:ext cx="8366034" cy="4478149"/>
          </a:xfrm>
          <a:prstGeom prst="rect">
            <a:avLst/>
          </a:prstGeom>
        </p:spPr>
        <p:txBody>
          <a:bodyPr wrap="square">
            <a:spAutoFit/>
          </a:bodyPr>
          <a:lstStyle/>
          <a:p>
            <a:pPr algn="just"/>
            <a:r>
              <a:rPr lang="es-MX" sz="1900" dirty="0" smtClean="0">
                <a:latin typeface="Arial" pitchFamily="34" charset="0"/>
                <a:cs typeface="Arial" pitchFamily="34" charset="0"/>
              </a:rPr>
              <a:t>Se apoyó a la Secretaría de Servicios Públicos, en coordinación con los integrantes del </a:t>
            </a:r>
            <a:r>
              <a:rPr lang="es-MX" sz="1900" dirty="0" smtClean="0">
                <a:latin typeface="Arial" pitchFamily="34" charset="0"/>
                <a:cs typeface="Arial" pitchFamily="34" charset="0"/>
              </a:rPr>
              <a:t>Comité </a:t>
            </a:r>
            <a:r>
              <a:rPr lang="es-MX" sz="1900" dirty="0" smtClean="0">
                <a:latin typeface="Arial" pitchFamily="34" charset="0"/>
                <a:cs typeface="Arial" pitchFamily="34" charset="0"/>
              </a:rPr>
              <a:t>de la colonia Terranova, convocando casa por casa a los </a:t>
            </a:r>
            <a:r>
              <a:rPr lang="es-MX" sz="1900" dirty="0" smtClean="0">
                <a:latin typeface="Arial" pitchFamily="34" charset="0"/>
                <a:cs typeface="Arial" pitchFamily="34" charset="0"/>
              </a:rPr>
              <a:t>vecino, </a:t>
            </a:r>
            <a:r>
              <a:rPr lang="es-MX" sz="1900" dirty="0" smtClean="0">
                <a:latin typeface="Arial" pitchFamily="34" charset="0"/>
                <a:cs typeface="Arial" pitchFamily="34" charset="0"/>
              </a:rPr>
              <a:t>haciéndoles una atenta invitación al programa Descacharrización, y los siguientes programas:  </a:t>
            </a:r>
          </a:p>
          <a:p>
            <a:pPr algn="just"/>
            <a:endParaRPr lang="es-MX" sz="1900" b="1" dirty="0" smtClean="0">
              <a:latin typeface="Arial" pitchFamily="34" charset="0"/>
              <a:cs typeface="Arial" pitchFamily="34" charset="0"/>
            </a:endParaRPr>
          </a:p>
          <a:p>
            <a:r>
              <a:rPr lang="es-MX" sz="1900" b="1" dirty="0" smtClean="0">
                <a:latin typeface="Arial" pitchFamily="34" charset="0"/>
                <a:cs typeface="Arial" pitchFamily="34" charset="0"/>
              </a:rPr>
              <a:t>1.-</a:t>
            </a:r>
            <a:r>
              <a:rPr lang="es-MX" sz="1900" dirty="0" smtClean="0">
                <a:latin typeface="Arial" pitchFamily="34" charset="0"/>
                <a:cs typeface="Arial" pitchFamily="34" charset="0"/>
              </a:rPr>
              <a:t> </a:t>
            </a:r>
            <a:r>
              <a:rPr lang="es-MX" sz="1900" b="1" dirty="0" smtClean="0">
                <a:latin typeface="Arial" pitchFamily="34" charset="0"/>
                <a:cs typeface="Arial" pitchFamily="34" charset="0"/>
              </a:rPr>
              <a:t>AVENIDA EL SABINAL</a:t>
            </a:r>
            <a:endParaRPr lang="es-MX" sz="1900" dirty="0" smtClean="0">
              <a:latin typeface="Arial" pitchFamily="34" charset="0"/>
              <a:cs typeface="Arial" pitchFamily="34" charset="0"/>
            </a:endParaRPr>
          </a:p>
          <a:p>
            <a:r>
              <a:rPr lang="es-MX" sz="1900" dirty="0" smtClean="0">
                <a:latin typeface="Arial" pitchFamily="34" charset="0"/>
                <a:cs typeface="Arial" pitchFamily="34" charset="0"/>
              </a:rPr>
              <a:t>- Desmonte de áreas y plaza principal </a:t>
            </a:r>
          </a:p>
          <a:p>
            <a:r>
              <a:rPr lang="es-MX" sz="1900" dirty="0" smtClean="0">
                <a:latin typeface="Arial" pitchFamily="34" charset="0"/>
                <a:cs typeface="Arial" pitchFamily="34" charset="0"/>
              </a:rPr>
              <a:t>- Luz Mercurial.</a:t>
            </a:r>
          </a:p>
          <a:p>
            <a:pPr>
              <a:buFontTx/>
              <a:buChar char="-"/>
            </a:pPr>
            <a:r>
              <a:rPr lang="es-MX" sz="1900" dirty="0" smtClean="0">
                <a:latin typeface="Arial" pitchFamily="34" charset="0"/>
                <a:cs typeface="Arial" pitchFamily="34" charset="0"/>
              </a:rPr>
              <a:t> Retiro de escombro y cacharros.</a:t>
            </a:r>
          </a:p>
          <a:p>
            <a:pPr>
              <a:buFontTx/>
              <a:buChar char="-"/>
            </a:pPr>
            <a:endParaRPr lang="es-MX" sz="1900" dirty="0" smtClean="0">
              <a:latin typeface="Arial" pitchFamily="34" charset="0"/>
              <a:cs typeface="Arial" pitchFamily="34" charset="0"/>
            </a:endParaRPr>
          </a:p>
          <a:p>
            <a:r>
              <a:rPr lang="es-MX" sz="1900" b="1" dirty="0" smtClean="0">
                <a:latin typeface="Arial" pitchFamily="34" charset="0"/>
                <a:cs typeface="Arial" pitchFamily="34" charset="0"/>
              </a:rPr>
              <a:t>2.-</a:t>
            </a:r>
            <a:r>
              <a:rPr lang="es-MX" sz="1900" dirty="0" smtClean="0">
                <a:latin typeface="Arial" pitchFamily="34" charset="0"/>
                <a:cs typeface="Arial" pitchFamily="34" charset="0"/>
              </a:rPr>
              <a:t> </a:t>
            </a:r>
            <a:r>
              <a:rPr lang="es-MX" sz="1900" b="1" dirty="0" smtClean="0">
                <a:latin typeface="Arial" pitchFamily="34" charset="0"/>
                <a:cs typeface="Arial" pitchFamily="34" charset="0"/>
              </a:rPr>
              <a:t>REPARACIÓN DE BACHES</a:t>
            </a:r>
          </a:p>
          <a:p>
            <a:endParaRPr lang="es-MX" sz="1900" dirty="0" smtClean="0">
              <a:latin typeface="Arial" pitchFamily="34" charset="0"/>
              <a:cs typeface="Arial" pitchFamily="34" charset="0"/>
            </a:endParaRPr>
          </a:p>
          <a:p>
            <a:r>
              <a:rPr lang="es-MX" sz="1900" b="1" dirty="0" smtClean="0">
                <a:latin typeface="Arial" pitchFamily="34" charset="0"/>
                <a:cs typeface="Arial" pitchFamily="34" charset="0"/>
              </a:rPr>
              <a:t>3.-</a:t>
            </a:r>
            <a:r>
              <a:rPr lang="es-MX" sz="1900" dirty="0" smtClean="0">
                <a:latin typeface="Arial" pitchFamily="34" charset="0"/>
                <a:cs typeface="Arial" pitchFamily="34" charset="0"/>
              </a:rPr>
              <a:t> </a:t>
            </a:r>
            <a:r>
              <a:rPr lang="es-MX" sz="1900" b="1" dirty="0" smtClean="0">
                <a:latin typeface="Arial" pitchFamily="34" charset="0"/>
                <a:cs typeface="Arial" pitchFamily="34" charset="0"/>
              </a:rPr>
              <a:t>LIMPIA EN PLAZAS</a:t>
            </a:r>
          </a:p>
          <a:p>
            <a:endParaRPr lang="es-MX" sz="1900" b="1" dirty="0" smtClean="0">
              <a:latin typeface="Arial" pitchFamily="34" charset="0"/>
              <a:cs typeface="Arial" pitchFamily="34" charset="0"/>
            </a:endParaRPr>
          </a:p>
          <a:p>
            <a:endParaRPr lang="es-MX" sz="1900" dirty="0" smtClean="0">
              <a:latin typeface="Arial" pitchFamily="34" charset="0"/>
              <a:cs typeface="Arial" pitchFamily="34" charset="0"/>
            </a:endParaRPr>
          </a:p>
        </p:txBody>
      </p:sp>
      <p:pic>
        <p:nvPicPr>
          <p:cNvPr id="15" name="Picture 2" descr="C:\Users\user\Desktop\f0otos accl0on comunita\INFORME DEL MES DE ABRIL\DSCF2171.JPG"/>
          <p:cNvPicPr>
            <a:picLocks noChangeAspect="1" noChangeArrowheads="1"/>
          </p:cNvPicPr>
          <p:nvPr/>
        </p:nvPicPr>
        <p:blipFill>
          <a:blip r:embed="rId2" cstate="print"/>
          <a:srcRect/>
          <a:stretch>
            <a:fillRect/>
          </a:stretch>
        </p:blipFill>
        <p:spPr bwMode="auto">
          <a:xfrm>
            <a:off x="5428342" y="2627085"/>
            <a:ext cx="3396343" cy="1730263"/>
          </a:xfrm>
          <a:prstGeom prst="rect">
            <a:avLst/>
          </a:prstGeom>
        </p:spPr>
        <p:style>
          <a:lnRef idx="0">
            <a:schemeClr val="accent5"/>
          </a:lnRef>
          <a:fillRef idx="3">
            <a:schemeClr val="accent5"/>
          </a:fillRef>
          <a:effectRef idx="3">
            <a:schemeClr val="accent5"/>
          </a:effectRef>
          <a:fontRef idx="minor">
            <a:schemeClr val="lt1"/>
          </a:fontRef>
        </p:style>
      </p:pic>
      <p:pic>
        <p:nvPicPr>
          <p:cNvPr id="16" name="Picture 4"/>
          <p:cNvPicPr>
            <a:picLocks noChangeAspect="1" noChangeArrowheads="1"/>
          </p:cNvPicPr>
          <p:nvPr/>
        </p:nvPicPr>
        <p:blipFill>
          <a:blip r:embed="rId3" cstate="print"/>
          <a:srcRect/>
          <a:stretch>
            <a:fillRect/>
          </a:stretch>
        </p:blipFill>
        <p:spPr bwMode="auto">
          <a:xfrm>
            <a:off x="5415871" y="4368800"/>
            <a:ext cx="3452358" cy="1727200"/>
          </a:xfrm>
          <a:prstGeom prst="rect">
            <a:avLst/>
          </a:prstGeom>
          <a:noFill/>
          <a:ln w="9525">
            <a:noFill/>
            <a:miter lim="800000"/>
            <a:headEnd/>
            <a:tailEnd/>
          </a:ln>
        </p:spPr>
      </p:pic>
    </p:spTree>
    <p:extLst>
      <p:ext uri="{BB962C8B-B14F-4D97-AF65-F5344CB8AC3E}">
        <p14:creationId xmlns:p14="http://schemas.microsoft.com/office/powerpoint/2010/main" val="969549967"/>
      </p:ext>
    </p:extLst>
  </p:cSld>
  <p:clrMapOvr>
    <a:masterClrMapping/>
  </p:clrMapOvr>
  <p:transition spd="slow">
    <p:pull dir="l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1"/>
          <p:cNvSpPr txBox="1"/>
          <p:nvPr/>
        </p:nvSpPr>
        <p:spPr>
          <a:xfrm>
            <a:off x="631502" y="510988"/>
            <a:ext cx="7891071" cy="1077218"/>
          </a:xfrm>
          <a:prstGeom prst="rect">
            <a:avLst/>
          </a:prstGeom>
          <a:noFill/>
        </p:spPr>
        <p:txBody>
          <a:bodyPr wrap="square" rtlCol="0">
            <a:spAutoFit/>
          </a:bodyPr>
          <a:lstStyle/>
          <a:p>
            <a:pPr algn="ctr"/>
            <a:r>
              <a:rPr lang="en-US" sz="3200" b="1" i="1" dirty="0" smtClean="0">
                <a:solidFill>
                  <a:srgbClr val="FFFF66"/>
                </a:solidFill>
                <a:latin typeface="Arial" panose="020B0604020202020204" pitchFamily="34" charset="0"/>
                <a:cs typeface="Arial" panose="020B0604020202020204" pitchFamily="34" charset="0"/>
              </a:rPr>
              <a:t>DIRECCIÓN DE ACCIÓN COMUNITARIA</a:t>
            </a:r>
          </a:p>
          <a:p>
            <a:pPr algn="ctr"/>
            <a:r>
              <a:rPr lang="en-US" sz="3200" b="1" i="1" dirty="0" smtClean="0">
                <a:solidFill>
                  <a:srgbClr val="FFFF66"/>
                </a:solidFill>
                <a:latin typeface="Arial" panose="020B0604020202020204" pitchFamily="34" charset="0"/>
                <a:cs typeface="Arial" panose="020B0604020202020204" pitchFamily="34" charset="0"/>
              </a:rPr>
              <a:t> </a:t>
            </a:r>
            <a:endParaRPr lang="es-ES" sz="3200" b="1" i="1" dirty="0">
              <a:solidFill>
                <a:srgbClr val="FFFF66"/>
              </a:solidFill>
              <a:latin typeface="Arial" panose="020B0604020202020204" pitchFamily="34" charset="0"/>
              <a:cs typeface="Arial" panose="020B0604020202020204" pitchFamily="34" charset="0"/>
            </a:endParaRPr>
          </a:p>
        </p:txBody>
      </p:sp>
      <p:sp>
        <p:nvSpPr>
          <p:cNvPr id="5" name="4 Rectángulo"/>
          <p:cNvSpPr/>
          <p:nvPr/>
        </p:nvSpPr>
        <p:spPr>
          <a:xfrm>
            <a:off x="1467051" y="0"/>
            <a:ext cx="6264857" cy="584775"/>
          </a:xfrm>
          <a:prstGeom prst="rect">
            <a:avLst/>
          </a:prstGeom>
        </p:spPr>
        <p:txBody>
          <a:bodyPr wrap="none">
            <a:spAutoFit/>
          </a:bodyPr>
          <a:lstStyle/>
          <a:p>
            <a:pPr algn="ctr"/>
            <a:r>
              <a:rPr lang="en-US" sz="3200" b="1" i="1" dirty="0" smtClean="0">
                <a:solidFill>
                  <a:srgbClr val="FFFF66"/>
                </a:solidFill>
                <a:latin typeface="Arial" panose="020B0604020202020204" pitchFamily="34" charset="0"/>
                <a:cs typeface="Arial" panose="020B0604020202020204" pitchFamily="34" charset="0"/>
              </a:rPr>
              <a:t>Compromisos </a:t>
            </a:r>
            <a:r>
              <a:rPr lang="en-US" sz="3200" b="1" i="1" dirty="0" err="1" smtClean="0">
                <a:solidFill>
                  <a:srgbClr val="FFFF66"/>
                </a:solidFill>
                <a:latin typeface="Arial" panose="020B0604020202020204" pitchFamily="34" charset="0"/>
                <a:cs typeface="Arial" panose="020B0604020202020204" pitchFamily="34" charset="0"/>
              </a:rPr>
              <a:t>para</a:t>
            </a:r>
            <a:r>
              <a:rPr lang="en-US" sz="3200" b="1" i="1" dirty="0" smtClean="0">
                <a:solidFill>
                  <a:srgbClr val="FFFF66"/>
                </a:solidFill>
                <a:latin typeface="Arial" panose="020B0604020202020204" pitchFamily="34" charset="0"/>
                <a:cs typeface="Arial" panose="020B0604020202020204" pitchFamily="34" charset="0"/>
              </a:rPr>
              <a:t> </a:t>
            </a:r>
            <a:r>
              <a:rPr lang="en-US" sz="3200" b="1" i="1" dirty="0" err="1" smtClean="0">
                <a:solidFill>
                  <a:srgbClr val="FFFF66"/>
                </a:solidFill>
                <a:latin typeface="Arial" panose="020B0604020202020204" pitchFamily="34" charset="0"/>
                <a:cs typeface="Arial" panose="020B0604020202020204" pitchFamily="34" charset="0"/>
              </a:rPr>
              <a:t>Junio</a:t>
            </a:r>
            <a:r>
              <a:rPr lang="en-US" sz="3200" b="1" i="1" dirty="0" smtClean="0">
                <a:solidFill>
                  <a:srgbClr val="FFFF66"/>
                </a:solidFill>
                <a:latin typeface="Arial" panose="020B0604020202020204" pitchFamily="34" charset="0"/>
                <a:cs typeface="Arial" panose="020B0604020202020204" pitchFamily="34" charset="0"/>
              </a:rPr>
              <a:t> 2014 </a:t>
            </a:r>
            <a:endParaRPr lang="es-ES" sz="3200" b="1" i="1" dirty="0">
              <a:solidFill>
                <a:srgbClr val="FFFF66"/>
              </a:solidFill>
              <a:latin typeface="Arial" panose="020B0604020202020204" pitchFamily="34" charset="0"/>
              <a:cs typeface="Arial" panose="020B0604020202020204" pitchFamily="34" charset="0"/>
            </a:endParaRPr>
          </a:p>
        </p:txBody>
      </p:sp>
      <p:sp>
        <p:nvSpPr>
          <p:cNvPr id="8" name="CuadroTexto 3"/>
          <p:cNvSpPr txBox="1"/>
          <p:nvPr/>
        </p:nvSpPr>
        <p:spPr>
          <a:xfrm>
            <a:off x="2246943" y="6329435"/>
            <a:ext cx="4660187" cy="369332"/>
          </a:xfrm>
          <a:prstGeom prst="rect">
            <a:avLst/>
          </a:prstGeom>
          <a:noFill/>
        </p:spPr>
        <p:txBody>
          <a:bodyPr wrap="none" rtlCol="0">
            <a:spAutoFit/>
          </a:bodyPr>
          <a:lstStyle/>
          <a:p>
            <a:pPr algn="ctr"/>
            <a:r>
              <a:rPr lang="en-US" b="1" i="1" dirty="0" smtClean="0">
                <a:solidFill>
                  <a:srgbClr val="FFFF66"/>
                </a:solidFill>
                <a:latin typeface="Arial" panose="020B0604020202020204" pitchFamily="34" charset="0"/>
                <a:cs typeface="Arial" panose="020B0604020202020204" pitchFamily="34" charset="0"/>
              </a:rPr>
              <a:t>SECRETARÍA DE DESARROLLO SOCIAL</a:t>
            </a:r>
            <a:endParaRPr lang="es-ES" b="1" i="1" dirty="0">
              <a:solidFill>
                <a:srgbClr val="FFFF66"/>
              </a:solidFill>
              <a:latin typeface="Arial" panose="020B0604020202020204" pitchFamily="34" charset="0"/>
              <a:cs typeface="Arial" panose="020B0604020202020204" pitchFamily="34" charset="0"/>
            </a:endParaRPr>
          </a:p>
        </p:txBody>
      </p:sp>
      <p:sp>
        <p:nvSpPr>
          <p:cNvPr id="11" name="10 Rectángulo"/>
          <p:cNvSpPr/>
          <p:nvPr/>
        </p:nvSpPr>
        <p:spPr>
          <a:xfrm>
            <a:off x="63500" y="1583872"/>
            <a:ext cx="8724900" cy="4555093"/>
          </a:xfrm>
          <a:prstGeom prst="rect">
            <a:avLst/>
          </a:prstGeom>
        </p:spPr>
        <p:txBody>
          <a:bodyPr wrap="square">
            <a:spAutoFit/>
          </a:bodyPr>
          <a:lstStyle/>
          <a:p>
            <a:r>
              <a:rPr lang="es-MX" sz="2900" b="1" dirty="0" smtClean="0">
                <a:latin typeface="Arial" pitchFamily="34" charset="0"/>
                <a:cs typeface="Arial" pitchFamily="34" charset="0"/>
              </a:rPr>
              <a:t>Compromiso 1: </a:t>
            </a:r>
            <a:r>
              <a:rPr lang="es-MX" sz="2900" dirty="0" smtClean="0">
                <a:latin typeface="Arial" pitchFamily="34" charset="0"/>
                <a:cs typeface="Arial" pitchFamily="34" charset="0"/>
              </a:rPr>
              <a:t>Restructuración y Formación </a:t>
            </a:r>
          </a:p>
          <a:p>
            <a:r>
              <a:rPr lang="es-MX" sz="2900" dirty="0" smtClean="0">
                <a:latin typeface="Arial" pitchFamily="34" charset="0"/>
                <a:cs typeface="Arial" pitchFamily="34" charset="0"/>
              </a:rPr>
              <a:t>                            de los Comités de Acción   </a:t>
            </a:r>
          </a:p>
          <a:p>
            <a:r>
              <a:rPr lang="es-MX" sz="2900" dirty="0" smtClean="0">
                <a:latin typeface="Arial" pitchFamily="34" charset="0"/>
                <a:cs typeface="Arial" pitchFamily="34" charset="0"/>
              </a:rPr>
              <a:t>                            Comunitaria.</a:t>
            </a:r>
          </a:p>
          <a:p>
            <a:pPr>
              <a:buNone/>
            </a:pPr>
            <a:endParaRPr lang="es-MX" sz="2900" dirty="0" smtClean="0">
              <a:latin typeface="Arial" pitchFamily="34" charset="0"/>
              <a:cs typeface="Arial" pitchFamily="34" charset="0"/>
            </a:endParaRPr>
          </a:p>
          <a:p>
            <a:r>
              <a:rPr lang="es-MX" sz="2900" b="1" dirty="0" smtClean="0">
                <a:latin typeface="Arial" pitchFamily="34" charset="0"/>
                <a:cs typeface="Arial" pitchFamily="34" charset="0"/>
              </a:rPr>
              <a:t>Compromiso 2: </a:t>
            </a:r>
            <a:r>
              <a:rPr lang="es-MX" sz="2900" dirty="0" smtClean="0">
                <a:latin typeface="Arial" pitchFamily="34" charset="0"/>
                <a:cs typeface="Arial" pitchFamily="34" charset="0"/>
              </a:rPr>
              <a:t>Canalización y reporte de                      </a:t>
            </a:r>
          </a:p>
          <a:p>
            <a:r>
              <a:rPr lang="es-MX" sz="2900" dirty="0" smtClean="0">
                <a:latin typeface="Arial" pitchFamily="34" charset="0"/>
                <a:cs typeface="Arial" pitchFamily="34" charset="0"/>
              </a:rPr>
              <a:t>                            los ciudadanos.</a:t>
            </a:r>
          </a:p>
          <a:p>
            <a:endParaRPr lang="es-MX" sz="2900" dirty="0" smtClean="0">
              <a:latin typeface="Arial" pitchFamily="34" charset="0"/>
              <a:cs typeface="Arial" pitchFamily="34" charset="0"/>
            </a:endParaRPr>
          </a:p>
          <a:p>
            <a:r>
              <a:rPr lang="es-MX" sz="2900" b="1" dirty="0" smtClean="0">
                <a:latin typeface="Arial" pitchFamily="34" charset="0"/>
                <a:cs typeface="Arial" pitchFamily="34" charset="0"/>
              </a:rPr>
              <a:t>Compromiso 3: </a:t>
            </a:r>
            <a:r>
              <a:rPr lang="es-MX" sz="2900" dirty="0" smtClean="0">
                <a:latin typeface="Arial" pitchFamily="34" charset="0"/>
                <a:cs typeface="Arial" pitchFamily="34" charset="0"/>
              </a:rPr>
              <a:t>Convocatoria para Arranques e                  </a:t>
            </a:r>
          </a:p>
          <a:p>
            <a:r>
              <a:rPr lang="es-MX" sz="2900" dirty="0" smtClean="0">
                <a:latin typeface="Arial" pitchFamily="34" charset="0"/>
                <a:cs typeface="Arial" pitchFamily="34" charset="0"/>
              </a:rPr>
              <a:t>                            Inauguraciones de obras.  </a:t>
            </a:r>
            <a:endParaRPr lang="es-MX" sz="2900" b="1" dirty="0" smtClean="0">
              <a:latin typeface="Arial" pitchFamily="34" charset="0"/>
              <a:cs typeface="Arial" pitchFamily="34" charset="0"/>
            </a:endParaRPr>
          </a:p>
          <a:p>
            <a:endParaRPr lang="es-MX" sz="2900" dirty="0" smtClean="0">
              <a:latin typeface="Arial" pitchFamily="34" charset="0"/>
              <a:cs typeface="Arial" pitchFamily="34" charset="0"/>
            </a:endParaRPr>
          </a:p>
        </p:txBody>
      </p:sp>
    </p:spTree>
    <p:extLst>
      <p:ext uri="{BB962C8B-B14F-4D97-AF65-F5344CB8AC3E}">
        <p14:creationId xmlns:p14="http://schemas.microsoft.com/office/powerpoint/2010/main" val="969549967"/>
      </p:ext>
    </p:extLst>
  </p:cSld>
  <p:clrMapOvr>
    <a:masterClrMapping/>
  </p:clrMapOvr>
  <p:transition spd="slow">
    <p:pull dir="l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93259" y="2294824"/>
            <a:ext cx="8967549" cy="830997"/>
          </a:xfrm>
          <a:prstGeom prst="rect">
            <a:avLst/>
          </a:prstGeom>
          <a:noFill/>
        </p:spPr>
        <p:txBody>
          <a:bodyPr wrap="square" rtlCol="0">
            <a:spAutoFit/>
          </a:bodyPr>
          <a:lstStyle/>
          <a:p>
            <a:endParaRPr lang="es-MX" sz="2400" dirty="0">
              <a:cs typeface="Arial" pitchFamily="34" charset="0"/>
            </a:endParaRPr>
          </a:p>
          <a:p>
            <a:endParaRPr lang="es-MX" sz="2400" dirty="0"/>
          </a:p>
        </p:txBody>
      </p:sp>
      <p:sp>
        <p:nvSpPr>
          <p:cNvPr id="7" name="CuadroTexto 1"/>
          <p:cNvSpPr txBox="1"/>
          <p:nvPr/>
        </p:nvSpPr>
        <p:spPr>
          <a:xfrm>
            <a:off x="1578585" y="438522"/>
            <a:ext cx="5996899" cy="584775"/>
          </a:xfrm>
          <a:prstGeom prst="rect">
            <a:avLst/>
          </a:prstGeom>
          <a:noFill/>
        </p:spPr>
        <p:txBody>
          <a:bodyPr wrap="none" rtlCol="0">
            <a:spAutoFit/>
          </a:bodyPr>
          <a:lstStyle/>
          <a:p>
            <a:pPr algn="ctr"/>
            <a:r>
              <a:rPr lang="en-US" sz="3200" b="1" i="1" dirty="0" smtClean="0">
                <a:solidFill>
                  <a:srgbClr val="FFFF66"/>
                </a:solidFill>
                <a:latin typeface="Arial" panose="020B0604020202020204" pitchFamily="34" charset="0"/>
                <a:cs typeface="Arial" panose="020B0604020202020204" pitchFamily="34" charset="0"/>
              </a:rPr>
              <a:t>INSTITUTO DE LA JUVENTUD</a:t>
            </a:r>
            <a:endParaRPr lang="es-ES" sz="3200" b="1" i="1" dirty="0">
              <a:solidFill>
                <a:srgbClr val="FFFF66"/>
              </a:solidFill>
              <a:latin typeface="Arial" panose="020B0604020202020204" pitchFamily="34" charset="0"/>
              <a:cs typeface="Arial" panose="020B0604020202020204" pitchFamily="34" charset="0"/>
            </a:endParaRPr>
          </a:p>
        </p:txBody>
      </p:sp>
      <p:sp>
        <p:nvSpPr>
          <p:cNvPr id="9" name="CuadroTexto 3"/>
          <p:cNvSpPr txBox="1"/>
          <p:nvPr/>
        </p:nvSpPr>
        <p:spPr>
          <a:xfrm>
            <a:off x="2202053" y="78015"/>
            <a:ext cx="4660187" cy="369332"/>
          </a:xfrm>
          <a:prstGeom prst="rect">
            <a:avLst/>
          </a:prstGeom>
          <a:noFill/>
        </p:spPr>
        <p:txBody>
          <a:bodyPr wrap="none" rtlCol="0">
            <a:spAutoFit/>
          </a:bodyPr>
          <a:lstStyle/>
          <a:p>
            <a:pPr algn="ctr"/>
            <a:r>
              <a:rPr lang="en-US" b="1" i="1" dirty="0" smtClean="0">
                <a:solidFill>
                  <a:srgbClr val="FFFF66"/>
                </a:solidFill>
                <a:latin typeface="Arial" panose="020B0604020202020204" pitchFamily="34" charset="0"/>
                <a:cs typeface="Arial" panose="020B0604020202020204" pitchFamily="34" charset="0"/>
              </a:rPr>
              <a:t>SECRETARÍA DE DESARROLLO SOCIAL</a:t>
            </a:r>
            <a:endParaRPr lang="es-ES" b="1" i="1" dirty="0">
              <a:solidFill>
                <a:srgbClr val="FFFF66"/>
              </a:solidFill>
              <a:latin typeface="Arial" panose="020B0604020202020204" pitchFamily="34" charset="0"/>
              <a:cs typeface="Arial" panose="020B0604020202020204" pitchFamily="34" charset="0"/>
            </a:endParaRPr>
          </a:p>
        </p:txBody>
      </p:sp>
      <p:sp>
        <p:nvSpPr>
          <p:cNvPr id="10" name="CuadroTexto 3"/>
          <p:cNvSpPr txBox="1"/>
          <p:nvPr/>
        </p:nvSpPr>
        <p:spPr>
          <a:xfrm>
            <a:off x="3356502" y="6308485"/>
            <a:ext cx="2527167" cy="369332"/>
          </a:xfrm>
          <a:prstGeom prst="rect">
            <a:avLst/>
          </a:prstGeom>
          <a:noFill/>
        </p:spPr>
        <p:txBody>
          <a:bodyPr wrap="none" rtlCol="0">
            <a:spAutoFit/>
          </a:bodyPr>
          <a:lstStyle/>
          <a:p>
            <a:pPr algn="ctr"/>
            <a:r>
              <a:rPr lang="en-US" b="1" i="1" dirty="0" smtClean="0">
                <a:solidFill>
                  <a:srgbClr val="FFFF66"/>
                </a:solidFill>
                <a:latin typeface="Arial" panose="020B0604020202020204" pitchFamily="34" charset="0"/>
                <a:cs typeface="Arial" panose="020B0604020202020204" pitchFamily="34" charset="0"/>
              </a:rPr>
              <a:t>ACCIONES DE MAYO</a:t>
            </a:r>
          </a:p>
        </p:txBody>
      </p:sp>
      <p:pic>
        <p:nvPicPr>
          <p:cNvPr id="11" name="Picture 3" descr="C:\Documents and Settings\Usuario\Mis documentos\fondeo sta lucia.jpg"/>
          <p:cNvPicPr>
            <a:picLocks noChangeAspect="1" noChangeArrowheads="1"/>
          </p:cNvPicPr>
          <p:nvPr/>
        </p:nvPicPr>
        <p:blipFill>
          <a:blip r:embed="rId2" cstate="print"/>
          <a:srcRect/>
          <a:stretch>
            <a:fillRect/>
          </a:stretch>
        </p:blipFill>
        <p:spPr bwMode="auto">
          <a:xfrm>
            <a:off x="221673" y="1403929"/>
            <a:ext cx="2706914" cy="1944913"/>
          </a:xfrm>
          <a:prstGeom prst="rect">
            <a:avLst/>
          </a:prstGeom>
          <a:noFill/>
        </p:spPr>
      </p:pic>
      <p:pic>
        <p:nvPicPr>
          <p:cNvPr id="12" name="Picture 2" descr="C:\Documents and Settings\Usuario\Mis documentos\fondeo sta lucia 2.jpg"/>
          <p:cNvPicPr>
            <a:picLocks noChangeAspect="1" noChangeArrowheads="1"/>
          </p:cNvPicPr>
          <p:nvPr/>
        </p:nvPicPr>
        <p:blipFill>
          <a:blip r:embed="rId3"/>
          <a:srcRect/>
          <a:stretch>
            <a:fillRect/>
          </a:stretch>
        </p:blipFill>
        <p:spPr bwMode="auto">
          <a:xfrm>
            <a:off x="166255" y="3041401"/>
            <a:ext cx="5153890" cy="1350490"/>
          </a:xfrm>
          <a:prstGeom prst="rect">
            <a:avLst/>
          </a:prstGeom>
          <a:noFill/>
        </p:spPr>
      </p:pic>
      <p:pic>
        <p:nvPicPr>
          <p:cNvPr id="13" name="Picture 3" descr="C:\Documents and Settings\Usuario\Mis documentos\pinta en sta lucia.jpg"/>
          <p:cNvPicPr>
            <a:picLocks noChangeAspect="1" noChangeArrowheads="1"/>
          </p:cNvPicPr>
          <p:nvPr/>
        </p:nvPicPr>
        <p:blipFill>
          <a:blip r:embed="rId4"/>
          <a:srcRect/>
          <a:stretch>
            <a:fillRect/>
          </a:stretch>
        </p:blipFill>
        <p:spPr bwMode="auto">
          <a:xfrm>
            <a:off x="6231907" y="1392162"/>
            <a:ext cx="2714170" cy="1931609"/>
          </a:xfrm>
          <a:prstGeom prst="rect">
            <a:avLst/>
          </a:prstGeom>
          <a:noFill/>
        </p:spPr>
      </p:pic>
      <p:pic>
        <p:nvPicPr>
          <p:cNvPr id="14" name="Picture 2" descr="C:\Documents and Settings\Usuario\Mis documentos\222 sanchez pintaaa.jpg"/>
          <p:cNvPicPr>
            <a:picLocks noChangeAspect="1" noChangeArrowheads="1"/>
          </p:cNvPicPr>
          <p:nvPr/>
        </p:nvPicPr>
        <p:blipFill>
          <a:blip r:embed="rId5" cstate="print"/>
          <a:srcRect/>
          <a:stretch>
            <a:fillRect/>
          </a:stretch>
        </p:blipFill>
        <p:spPr bwMode="auto">
          <a:xfrm>
            <a:off x="2909455" y="1404257"/>
            <a:ext cx="3368633" cy="1763486"/>
          </a:xfrm>
          <a:prstGeom prst="rect">
            <a:avLst/>
          </a:prstGeom>
          <a:noFill/>
        </p:spPr>
      </p:pic>
      <p:pic>
        <p:nvPicPr>
          <p:cNvPr id="15" name="Picture 11" descr="C:\Documents and Settings\Usuario\Mis documentos\barda sanchez.jpg"/>
          <p:cNvPicPr>
            <a:picLocks noChangeAspect="1" noChangeArrowheads="1"/>
          </p:cNvPicPr>
          <p:nvPr/>
        </p:nvPicPr>
        <p:blipFill>
          <a:blip r:embed="rId6"/>
          <a:srcRect/>
          <a:stretch>
            <a:fillRect/>
          </a:stretch>
        </p:blipFill>
        <p:spPr bwMode="auto">
          <a:xfrm>
            <a:off x="5250873" y="2776187"/>
            <a:ext cx="3698505" cy="1615704"/>
          </a:xfrm>
          <a:prstGeom prst="rect">
            <a:avLst/>
          </a:prstGeom>
          <a:noFill/>
        </p:spPr>
      </p:pic>
      <p:sp>
        <p:nvSpPr>
          <p:cNvPr id="16" name="15 Rectángulo"/>
          <p:cNvSpPr/>
          <p:nvPr/>
        </p:nvSpPr>
        <p:spPr>
          <a:xfrm>
            <a:off x="166256" y="4397388"/>
            <a:ext cx="8742218" cy="1862048"/>
          </a:xfrm>
          <a:prstGeom prst="rect">
            <a:avLst/>
          </a:prstGeom>
        </p:spPr>
        <p:txBody>
          <a:bodyPr wrap="square">
            <a:spAutoFit/>
          </a:bodyPr>
          <a:lstStyle/>
          <a:p>
            <a:pPr algn="just">
              <a:lnSpc>
                <a:spcPct val="115000"/>
              </a:lnSpc>
              <a:spcAft>
                <a:spcPts val="0"/>
              </a:spcAft>
              <a:tabLst>
                <a:tab pos="1746250" algn="l"/>
              </a:tabLst>
            </a:pPr>
            <a:r>
              <a:rPr lang="es-ES" sz="2000" dirty="0" smtClean="0">
                <a:latin typeface="Arial" pitchFamily="34" charset="0"/>
                <a:cs typeface="Arial" pitchFamily="34" charset="0"/>
              </a:rPr>
              <a:t>Seguimos impulsando el programa </a:t>
            </a:r>
            <a:r>
              <a:rPr lang="es-ES" sz="2000" dirty="0" smtClean="0">
                <a:latin typeface="Arial" pitchFamily="34" charset="0"/>
                <a:cs typeface="Arial" pitchFamily="34" charset="0"/>
              </a:rPr>
              <a:t>“Transformando </a:t>
            </a:r>
            <a:r>
              <a:rPr lang="es-ES" sz="2000" dirty="0" smtClean="0">
                <a:latin typeface="Arial" pitchFamily="34" charset="0"/>
                <a:cs typeface="Arial" pitchFamily="34" charset="0"/>
              </a:rPr>
              <a:t>el entorno de tu colonia” en las colonias Villas de San Francisco, Colinas de San Juan, Valle de Juárez, Hacienda Santa Lucía, </a:t>
            </a:r>
            <a:r>
              <a:rPr lang="es-MX" sz="2000" dirty="0" smtClean="0">
                <a:latin typeface="Arial" pitchFamily="34" charset="0"/>
                <a:cs typeface="Arial" pitchFamily="34" charset="0"/>
              </a:rPr>
              <a:t>donde se realizaron las pintas en bardas para mejorar el aspecto, esto en coordinación con la Secretaria de Servicios Públicos.</a:t>
            </a:r>
            <a:endParaRPr lang="es-MX" sz="2000" dirty="0">
              <a:latin typeface="Arial" pitchFamily="34" charset="0"/>
              <a:cs typeface="Arial" pitchFamily="34" charset="0"/>
            </a:endParaRPr>
          </a:p>
        </p:txBody>
      </p:sp>
    </p:spTree>
    <p:extLst>
      <p:ext uri="{BB962C8B-B14F-4D97-AF65-F5344CB8AC3E}">
        <p14:creationId xmlns:p14="http://schemas.microsoft.com/office/powerpoint/2010/main" val="2411809174"/>
      </p:ext>
    </p:extLst>
  </p:cSld>
  <p:clrMapOvr>
    <a:masterClrMapping/>
  </p:clrMapOvr>
  <p:transition spd="slow">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3"/>
          <p:cNvSpPr txBox="1"/>
          <p:nvPr/>
        </p:nvSpPr>
        <p:spPr>
          <a:xfrm>
            <a:off x="2455136" y="551329"/>
            <a:ext cx="4414991" cy="553998"/>
          </a:xfrm>
          <a:prstGeom prst="rect">
            <a:avLst/>
          </a:prstGeom>
          <a:noFill/>
        </p:spPr>
        <p:txBody>
          <a:bodyPr wrap="none" rtlCol="0">
            <a:spAutoFit/>
          </a:bodyPr>
          <a:lstStyle/>
          <a:p>
            <a:pPr algn="ctr"/>
            <a:r>
              <a:rPr lang="es-ES" sz="3000" b="1" i="1" dirty="0" smtClean="0">
                <a:solidFill>
                  <a:srgbClr val="FFFF66"/>
                </a:solidFill>
                <a:latin typeface="Arial" panose="020B0604020202020204" pitchFamily="34" charset="0"/>
                <a:cs typeface="Arial" panose="020B0604020202020204" pitchFamily="34" charset="0"/>
              </a:rPr>
              <a:t>DIRECCIÓN DE SALUD</a:t>
            </a:r>
            <a:endParaRPr lang="es-ES" sz="3000" b="1" i="1" dirty="0">
              <a:solidFill>
                <a:srgbClr val="FFFF66"/>
              </a:solidFill>
              <a:latin typeface="Arial" panose="020B0604020202020204" pitchFamily="34" charset="0"/>
              <a:cs typeface="Arial" panose="020B0604020202020204" pitchFamily="34" charset="0"/>
            </a:endParaRPr>
          </a:p>
        </p:txBody>
      </p:sp>
      <p:sp>
        <p:nvSpPr>
          <p:cNvPr id="10" name="CuadroTexto 3"/>
          <p:cNvSpPr txBox="1"/>
          <p:nvPr/>
        </p:nvSpPr>
        <p:spPr>
          <a:xfrm>
            <a:off x="2202053" y="78015"/>
            <a:ext cx="4660187" cy="369332"/>
          </a:xfrm>
          <a:prstGeom prst="rect">
            <a:avLst/>
          </a:prstGeom>
          <a:noFill/>
        </p:spPr>
        <p:txBody>
          <a:bodyPr wrap="none" rtlCol="0">
            <a:spAutoFit/>
          </a:bodyPr>
          <a:lstStyle/>
          <a:p>
            <a:pPr algn="ctr"/>
            <a:r>
              <a:rPr lang="en-US" b="1" i="1" dirty="0" smtClean="0">
                <a:solidFill>
                  <a:srgbClr val="FFFF66"/>
                </a:solidFill>
                <a:latin typeface="Arial" panose="020B0604020202020204" pitchFamily="34" charset="0"/>
                <a:cs typeface="Arial" panose="020B0604020202020204" pitchFamily="34" charset="0"/>
              </a:rPr>
              <a:t>SECRETARÍA DE DESARROLLO SOCIAL</a:t>
            </a:r>
            <a:endParaRPr lang="es-ES" b="1" i="1" dirty="0">
              <a:solidFill>
                <a:srgbClr val="FFFF66"/>
              </a:solidFill>
              <a:latin typeface="Arial" panose="020B0604020202020204" pitchFamily="34" charset="0"/>
              <a:cs typeface="Arial" panose="020B0604020202020204" pitchFamily="34" charset="0"/>
            </a:endParaRPr>
          </a:p>
        </p:txBody>
      </p:sp>
      <p:sp>
        <p:nvSpPr>
          <p:cNvPr id="11" name="CuadroTexto 3"/>
          <p:cNvSpPr txBox="1"/>
          <p:nvPr/>
        </p:nvSpPr>
        <p:spPr>
          <a:xfrm>
            <a:off x="3447548" y="6281592"/>
            <a:ext cx="2591287" cy="369332"/>
          </a:xfrm>
          <a:prstGeom prst="rect">
            <a:avLst/>
          </a:prstGeom>
          <a:noFill/>
        </p:spPr>
        <p:txBody>
          <a:bodyPr wrap="none" rtlCol="0">
            <a:spAutoFit/>
          </a:bodyPr>
          <a:lstStyle/>
          <a:p>
            <a:pPr algn="ctr"/>
            <a:r>
              <a:rPr lang="en-US" b="1" i="1" dirty="0" smtClean="0">
                <a:solidFill>
                  <a:srgbClr val="FFFF66"/>
                </a:solidFill>
                <a:latin typeface="Arial" panose="020B0604020202020204" pitchFamily="34" charset="0"/>
                <a:cs typeface="Arial" panose="020B0604020202020204" pitchFamily="34" charset="0"/>
              </a:rPr>
              <a:t>ACCIONES DE MAYO </a:t>
            </a:r>
            <a:endParaRPr lang="es-ES" b="1" i="1" dirty="0">
              <a:solidFill>
                <a:srgbClr val="FFFF66"/>
              </a:solidFill>
              <a:latin typeface="Arial" panose="020B0604020202020204" pitchFamily="34" charset="0"/>
              <a:cs typeface="Arial" panose="020B0604020202020204" pitchFamily="34" charset="0"/>
            </a:endParaRPr>
          </a:p>
        </p:txBody>
      </p:sp>
      <p:sp>
        <p:nvSpPr>
          <p:cNvPr id="12" name="11 CuadroTexto"/>
          <p:cNvSpPr txBox="1"/>
          <p:nvPr/>
        </p:nvSpPr>
        <p:spPr>
          <a:xfrm>
            <a:off x="286717" y="4004718"/>
            <a:ext cx="8490858" cy="4062651"/>
          </a:xfrm>
          <a:prstGeom prst="rect">
            <a:avLst/>
          </a:prstGeom>
          <a:noFill/>
        </p:spPr>
        <p:txBody>
          <a:bodyPr wrap="square" rtlCol="0">
            <a:spAutoFit/>
          </a:bodyPr>
          <a:lstStyle/>
          <a:p>
            <a:pPr algn="just"/>
            <a:r>
              <a:rPr lang="es-ES" sz="2200" dirty="0" smtClean="0">
                <a:latin typeface="Arial" panose="020B0604020202020204" pitchFamily="34" charset="0"/>
                <a:cs typeface="Arial" panose="020B0604020202020204" pitchFamily="34" charset="0"/>
              </a:rPr>
              <a:t>En el programa del control canino establecemos una estrategia de prevención y acción donde la recolección del can es solo de forma inminente o cuando se involucra la seguridad de las personas. </a:t>
            </a:r>
            <a:r>
              <a:rPr lang="es-MX" sz="2200" dirty="0" smtClean="0">
                <a:latin typeface="Arial" pitchFamily="34" charset="0"/>
                <a:cs typeface="Arial" pitchFamily="34" charset="0"/>
              </a:rPr>
              <a:t>Se recolectaron en el Mes de Mayo 497 canes entre Reportes Ciudadanos y recorrido de control canino en colonias.</a:t>
            </a:r>
          </a:p>
          <a:p>
            <a:pPr algn="just"/>
            <a:endParaRPr lang="es-MX" sz="2000" dirty="0" smtClean="0">
              <a:latin typeface="Arial" pitchFamily="34" charset="0"/>
              <a:cs typeface="Arial" pitchFamily="34" charset="0"/>
            </a:endParaRPr>
          </a:p>
          <a:p>
            <a:pPr algn="just"/>
            <a:endParaRPr lang="es-MX" sz="2400" dirty="0" smtClean="0">
              <a:latin typeface="Arial" pitchFamily="34" charset="0"/>
              <a:cs typeface="Arial" pitchFamily="34" charset="0"/>
            </a:endParaRPr>
          </a:p>
          <a:p>
            <a:pPr algn="just"/>
            <a:endParaRPr lang="es-MX" sz="2400" dirty="0" smtClean="0">
              <a:latin typeface="Arial" pitchFamily="34" charset="0"/>
              <a:cs typeface="Arial" pitchFamily="34" charset="0"/>
            </a:endParaRPr>
          </a:p>
          <a:p>
            <a:endParaRPr lang="es-MX" sz="2000" dirty="0" smtClean="0">
              <a:latin typeface="Arial" pitchFamily="34" charset="0"/>
              <a:cs typeface="Arial" pitchFamily="34" charset="0"/>
            </a:endParaRPr>
          </a:p>
          <a:p>
            <a:endParaRPr lang="es-MX" sz="2000" dirty="0" smtClean="0">
              <a:latin typeface="Arial" pitchFamily="34" charset="0"/>
              <a:cs typeface="Arial" pitchFamily="34" charset="0"/>
            </a:endParaRPr>
          </a:p>
          <a:p>
            <a:endParaRPr lang="es-MX" sz="2000" dirty="0" smtClean="0">
              <a:latin typeface="Arial" pitchFamily="34" charset="0"/>
              <a:cs typeface="Arial" pitchFamily="34" charset="0"/>
            </a:endParaRPr>
          </a:p>
          <a:p>
            <a:r>
              <a:rPr lang="es-MX" sz="2000" dirty="0" smtClean="0">
                <a:latin typeface="Arial" pitchFamily="34" charset="0"/>
                <a:cs typeface="Arial" pitchFamily="34" charset="0"/>
              </a:rPr>
              <a:t> </a:t>
            </a:r>
            <a:endParaRPr lang="es-MX" sz="2000" dirty="0">
              <a:latin typeface="Arial" pitchFamily="34" charset="0"/>
              <a:cs typeface="Arial" pitchFamily="34" charset="0"/>
            </a:endParaRPr>
          </a:p>
        </p:txBody>
      </p:sp>
      <p:pic>
        <p:nvPicPr>
          <p:cNvPr id="9" name="Picture 2" descr="C:\Users\SSJL305\Documents\FOTOS CONTROL CANINO\DSC0523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5429" y="1417644"/>
            <a:ext cx="3777202" cy="225447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 descr="C:\Users\SSJL305\Documents\FOTOS CONTROL CANINO\DSC0526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73222" y="1407886"/>
            <a:ext cx="3745735" cy="2293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7576862"/>
      </p:ext>
    </p:extLst>
  </p:cSld>
  <p:clrMapOvr>
    <a:masterClrMapping/>
  </p:clrMapOvr>
  <p:transition spd="slow">
    <p:zoom dir="in"/>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90945" y="4300173"/>
            <a:ext cx="8490197" cy="2092881"/>
          </a:xfrm>
          <a:prstGeom prst="rect">
            <a:avLst/>
          </a:prstGeom>
        </p:spPr>
        <p:txBody>
          <a:bodyPr wrap="square">
            <a:spAutoFit/>
          </a:bodyPr>
          <a:lstStyle/>
          <a:p>
            <a:pPr algn="just"/>
            <a:r>
              <a:rPr lang="es-MX" sz="2200" dirty="0" smtClean="0">
                <a:latin typeface="Arial" pitchFamily="34" charset="0"/>
                <a:cs typeface="Arial" pitchFamily="34" charset="0"/>
              </a:rPr>
              <a:t>Se realizo Promoción de Salud (</a:t>
            </a:r>
            <a:r>
              <a:rPr lang="es-MX" sz="2200" dirty="0" err="1" smtClean="0">
                <a:latin typeface="Arial" pitchFamily="34" charset="0"/>
                <a:cs typeface="Arial" pitchFamily="34" charset="0"/>
              </a:rPr>
              <a:t>Abatización</a:t>
            </a:r>
            <a:r>
              <a:rPr lang="es-MX" sz="2200" dirty="0" smtClean="0">
                <a:latin typeface="Arial" pitchFamily="34" charset="0"/>
                <a:cs typeface="Arial" pitchFamily="34" charset="0"/>
              </a:rPr>
              <a:t>) en  2 colonias y los panteones municipales La piedad, El Rosario 1 y 2, Jardines de la </a:t>
            </a:r>
            <a:r>
              <a:rPr lang="es-MX" sz="2200" dirty="0" err="1" smtClean="0">
                <a:latin typeface="Arial" pitchFamily="34" charset="0"/>
                <a:cs typeface="Arial" pitchFamily="34" charset="0"/>
              </a:rPr>
              <a:t>Resureccion</a:t>
            </a:r>
            <a:r>
              <a:rPr lang="es-MX" sz="2200" dirty="0" smtClean="0">
                <a:latin typeface="Arial" pitchFamily="34" charset="0"/>
                <a:cs typeface="Arial" pitchFamily="34" charset="0"/>
              </a:rPr>
              <a:t>, Los Pinos 1 y 2,</a:t>
            </a:r>
            <a:r>
              <a:rPr lang="es-ES" sz="2200" dirty="0" smtClean="0">
                <a:latin typeface="Arial" panose="020B0604020202020204" pitchFamily="34" charset="0"/>
                <a:cs typeface="Arial" panose="020B0604020202020204" pitchFamily="34" charset="0"/>
              </a:rPr>
              <a:t> las cuales se encargan de cubrir todos los </a:t>
            </a:r>
            <a:r>
              <a:rPr lang="es-ES" sz="2200" dirty="0" err="1" smtClean="0">
                <a:latin typeface="Arial" panose="020B0604020202020204" pitchFamily="34" charset="0"/>
                <a:cs typeface="Arial" panose="020B0604020202020204" pitchFamily="34" charset="0"/>
              </a:rPr>
              <a:t>ageb´s</a:t>
            </a:r>
            <a:r>
              <a:rPr lang="es-ES" sz="2200" dirty="0" smtClean="0">
                <a:latin typeface="Arial" panose="020B0604020202020204" pitchFamily="34" charset="0"/>
                <a:cs typeface="Arial" panose="020B0604020202020204" pitchFamily="34" charset="0"/>
              </a:rPr>
              <a:t> (área </a:t>
            </a:r>
            <a:r>
              <a:rPr lang="es-ES" sz="2200" dirty="0" err="1" smtClean="0">
                <a:latin typeface="Arial" panose="020B0604020202020204" pitchFamily="34" charset="0"/>
                <a:cs typeface="Arial" panose="020B0604020202020204" pitchFamily="34" charset="0"/>
              </a:rPr>
              <a:t>geoestadística</a:t>
            </a:r>
            <a:r>
              <a:rPr lang="es-ES" sz="2200" dirty="0" smtClean="0">
                <a:latin typeface="Arial" panose="020B0604020202020204" pitchFamily="34" charset="0"/>
                <a:cs typeface="Arial" panose="020B0604020202020204" pitchFamily="34" charset="0"/>
              </a:rPr>
              <a:t> básica) en los que está dividido el municipio, cumpliendo así con la eliminación de la larva.</a:t>
            </a:r>
            <a:endParaRPr lang="es-MX" sz="2200" dirty="0" smtClean="0">
              <a:latin typeface="Arial" pitchFamily="34" charset="0"/>
              <a:cs typeface="Arial" pitchFamily="34" charset="0"/>
            </a:endParaRPr>
          </a:p>
          <a:p>
            <a:pPr algn="just"/>
            <a:endParaRPr lang="es-MX" sz="2000" dirty="0">
              <a:latin typeface="Arial" pitchFamily="34" charset="0"/>
              <a:cs typeface="Arial" pitchFamily="34" charset="0"/>
            </a:endParaRPr>
          </a:p>
        </p:txBody>
      </p:sp>
      <p:sp>
        <p:nvSpPr>
          <p:cNvPr id="12" name="CuadroTexto 3"/>
          <p:cNvSpPr txBox="1"/>
          <p:nvPr/>
        </p:nvSpPr>
        <p:spPr>
          <a:xfrm>
            <a:off x="2455136" y="551329"/>
            <a:ext cx="4414991" cy="553998"/>
          </a:xfrm>
          <a:prstGeom prst="rect">
            <a:avLst/>
          </a:prstGeom>
          <a:noFill/>
        </p:spPr>
        <p:txBody>
          <a:bodyPr wrap="none" rtlCol="0">
            <a:spAutoFit/>
          </a:bodyPr>
          <a:lstStyle/>
          <a:p>
            <a:pPr algn="ctr"/>
            <a:r>
              <a:rPr lang="es-ES" sz="3000" b="1" i="1" dirty="0" smtClean="0">
                <a:solidFill>
                  <a:srgbClr val="FFFF66"/>
                </a:solidFill>
                <a:latin typeface="Arial" panose="020B0604020202020204" pitchFamily="34" charset="0"/>
                <a:cs typeface="Arial" panose="020B0604020202020204" pitchFamily="34" charset="0"/>
              </a:rPr>
              <a:t>DIRECCIÓN DE SALUD</a:t>
            </a:r>
            <a:endParaRPr lang="es-ES" sz="3000" b="1" i="1" dirty="0">
              <a:solidFill>
                <a:srgbClr val="FFFF66"/>
              </a:solidFill>
              <a:latin typeface="Arial" panose="020B0604020202020204" pitchFamily="34" charset="0"/>
              <a:cs typeface="Arial" panose="020B0604020202020204" pitchFamily="34" charset="0"/>
            </a:endParaRPr>
          </a:p>
        </p:txBody>
      </p:sp>
      <p:sp>
        <p:nvSpPr>
          <p:cNvPr id="13" name="CuadroTexto 3"/>
          <p:cNvSpPr txBox="1"/>
          <p:nvPr/>
        </p:nvSpPr>
        <p:spPr>
          <a:xfrm>
            <a:off x="2202053" y="78015"/>
            <a:ext cx="4660187" cy="369332"/>
          </a:xfrm>
          <a:prstGeom prst="rect">
            <a:avLst/>
          </a:prstGeom>
          <a:noFill/>
        </p:spPr>
        <p:txBody>
          <a:bodyPr wrap="none" rtlCol="0">
            <a:spAutoFit/>
          </a:bodyPr>
          <a:lstStyle/>
          <a:p>
            <a:pPr algn="ctr"/>
            <a:r>
              <a:rPr lang="en-US" b="1" i="1" dirty="0" smtClean="0">
                <a:solidFill>
                  <a:srgbClr val="FFFF66"/>
                </a:solidFill>
                <a:latin typeface="Arial" panose="020B0604020202020204" pitchFamily="34" charset="0"/>
                <a:cs typeface="Arial" panose="020B0604020202020204" pitchFamily="34" charset="0"/>
              </a:rPr>
              <a:t>SECRETARÍA DE DESARROLLO SOCIAL</a:t>
            </a:r>
            <a:endParaRPr lang="es-ES" b="1" i="1" dirty="0">
              <a:solidFill>
                <a:srgbClr val="FFFF66"/>
              </a:solidFill>
              <a:latin typeface="Arial" panose="020B0604020202020204" pitchFamily="34" charset="0"/>
              <a:cs typeface="Arial" panose="020B0604020202020204" pitchFamily="34" charset="0"/>
            </a:endParaRPr>
          </a:p>
        </p:txBody>
      </p:sp>
      <p:sp>
        <p:nvSpPr>
          <p:cNvPr id="14" name="CuadroTexto 3"/>
          <p:cNvSpPr txBox="1"/>
          <p:nvPr/>
        </p:nvSpPr>
        <p:spPr>
          <a:xfrm>
            <a:off x="3447548" y="6281592"/>
            <a:ext cx="2591287" cy="369332"/>
          </a:xfrm>
          <a:prstGeom prst="rect">
            <a:avLst/>
          </a:prstGeom>
          <a:noFill/>
        </p:spPr>
        <p:txBody>
          <a:bodyPr wrap="none" rtlCol="0">
            <a:spAutoFit/>
          </a:bodyPr>
          <a:lstStyle/>
          <a:p>
            <a:pPr algn="ctr"/>
            <a:r>
              <a:rPr lang="en-US" b="1" i="1" dirty="0" smtClean="0">
                <a:solidFill>
                  <a:srgbClr val="FFFF66"/>
                </a:solidFill>
                <a:latin typeface="Arial" panose="020B0604020202020204" pitchFamily="34" charset="0"/>
                <a:cs typeface="Arial" panose="020B0604020202020204" pitchFamily="34" charset="0"/>
              </a:rPr>
              <a:t>ACCIONES DE MAYO </a:t>
            </a:r>
            <a:endParaRPr lang="es-ES" b="1" i="1" dirty="0">
              <a:solidFill>
                <a:srgbClr val="FFFF66"/>
              </a:solidFill>
              <a:latin typeface="Arial" panose="020B0604020202020204" pitchFamily="34" charset="0"/>
              <a:cs typeface="Arial" panose="020B0604020202020204" pitchFamily="34" charset="0"/>
            </a:endParaRPr>
          </a:p>
        </p:txBody>
      </p:sp>
      <p:pic>
        <p:nvPicPr>
          <p:cNvPr id="8" name="Picture 2" descr="C:\Users\SSJL305\Documents\FOTOS CONTROL CANINO\DSC0565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2245" y="1574325"/>
            <a:ext cx="3560942" cy="236622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C:\Users\SSJL305\Documents\abatizacion panteones\DSC0200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32146" y="1590116"/>
            <a:ext cx="3624548" cy="23287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34485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508000" y="4276337"/>
            <a:ext cx="8108445" cy="1754326"/>
          </a:xfrm>
          <a:prstGeom prst="rect">
            <a:avLst/>
          </a:prstGeom>
          <a:noFill/>
        </p:spPr>
        <p:txBody>
          <a:bodyPr wrap="square" rtlCol="0">
            <a:spAutoFit/>
          </a:bodyPr>
          <a:lstStyle/>
          <a:p>
            <a:pPr algn="just"/>
            <a:r>
              <a:rPr lang="es-MX" sz="2200" dirty="0" smtClean="0">
                <a:latin typeface="Arial" pitchFamily="34" charset="0"/>
                <a:cs typeface="Arial" pitchFamily="34" charset="0"/>
              </a:rPr>
              <a:t>Se Realizo Fumigación a cielo Abierto en 12 colonias, a través de sectores, esto con el fin de mejorar las estadísticas de cobertura y trabajo para mejorar los esfuerzos de prevención. </a:t>
            </a:r>
          </a:p>
          <a:p>
            <a:pPr algn="just"/>
            <a:endParaRPr lang="es-MX" sz="2200" dirty="0" smtClean="0">
              <a:latin typeface="Arial" pitchFamily="34" charset="0"/>
              <a:cs typeface="Arial" pitchFamily="34" charset="0"/>
            </a:endParaRPr>
          </a:p>
          <a:p>
            <a:pPr lvl="0" algn="just"/>
            <a:endParaRPr lang="es-MX" sz="2000" dirty="0">
              <a:latin typeface="Arial" pitchFamily="34" charset="0"/>
              <a:cs typeface="Arial" pitchFamily="34" charset="0"/>
            </a:endParaRPr>
          </a:p>
        </p:txBody>
      </p:sp>
      <p:sp>
        <p:nvSpPr>
          <p:cNvPr id="12" name="CuadroTexto 3"/>
          <p:cNvSpPr txBox="1"/>
          <p:nvPr/>
        </p:nvSpPr>
        <p:spPr>
          <a:xfrm>
            <a:off x="2455136" y="551329"/>
            <a:ext cx="4414991" cy="553998"/>
          </a:xfrm>
          <a:prstGeom prst="rect">
            <a:avLst/>
          </a:prstGeom>
          <a:noFill/>
        </p:spPr>
        <p:txBody>
          <a:bodyPr wrap="none" rtlCol="0">
            <a:spAutoFit/>
          </a:bodyPr>
          <a:lstStyle/>
          <a:p>
            <a:pPr algn="ctr"/>
            <a:r>
              <a:rPr lang="es-ES" sz="3000" b="1" i="1" dirty="0" smtClean="0">
                <a:solidFill>
                  <a:srgbClr val="FFFF66"/>
                </a:solidFill>
                <a:latin typeface="Arial" panose="020B0604020202020204" pitchFamily="34" charset="0"/>
                <a:cs typeface="Arial" panose="020B0604020202020204" pitchFamily="34" charset="0"/>
              </a:rPr>
              <a:t>DIRECCIÓN DE SALUD</a:t>
            </a:r>
            <a:endParaRPr lang="es-ES" sz="3000" b="1" i="1" dirty="0">
              <a:solidFill>
                <a:srgbClr val="FFFF66"/>
              </a:solidFill>
              <a:latin typeface="Arial" panose="020B0604020202020204" pitchFamily="34" charset="0"/>
              <a:cs typeface="Arial" panose="020B0604020202020204" pitchFamily="34" charset="0"/>
            </a:endParaRPr>
          </a:p>
        </p:txBody>
      </p:sp>
      <p:sp>
        <p:nvSpPr>
          <p:cNvPr id="13" name="CuadroTexto 3"/>
          <p:cNvSpPr txBox="1"/>
          <p:nvPr/>
        </p:nvSpPr>
        <p:spPr>
          <a:xfrm>
            <a:off x="2202053" y="78015"/>
            <a:ext cx="4660187" cy="369332"/>
          </a:xfrm>
          <a:prstGeom prst="rect">
            <a:avLst/>
          </a:prstGeom>
          <a:noFill/>
        </p:spPr>
        <p:txBody>
          <a:bodyPr wrap="none" rtlCol="0">
            <a:spAutoFit/>
          </a:bodyPr>
          <a:lstStyle/>
          <a:p>
            <a:pPr algn="ctr"/>
            <a:r>
              <a:rPr lang="en-US" b="1" i="1" dirty="0" smtClean="0">
                <a:solidFill>
                  <a:srgbClr val="FFFF66"/>
                </a:solidFill>
                <a:latin typeface="Arial" panose="020B0604020202020204" pitchFamily="34" charset="0"/>
                <a:cs typeface="Arial" panose="020B0604020202020204" pitchFamily="34" charset="0"/>
              </a:rPr>
              <a:t>SECRETARÍA DE DESARROLLO SOCIAL</a:t>
            </a:r>
            <a:endParaRPr lang="es-ES" b="1" i="1" dirty="0">
              <a:solidFill>
                <a:srgbClr val="FFFF66"/>
              </a:solidFill>
              <a:latin typeface="Arial" panose="020B0604020202020204" pitchFamily="34" charset="0"/>
              <a:cs typeface="Arial" panose="020B0604020202020204" pitchFamily="34" charset="0"/>
            </a:endParaRPr>
          </a:p>
        </p:txBody>
      </p:sp>
      <p:sp>
        <p:nvSpPr>
          <p:cNvPr id="14" name="CuadroTexto 3"/>
          <p:cNvSpPr txBox="1"/>
          <p:nvPr/>
        </p:nvSpPr>
        <p:spPr>
          <a:xfrm>
            <a:off x="3447548" y="6281592"/>
            <a:ext cx="2527167" cy="369332"/>
          </a:xfrm>
          <a:prstGeom prst="rect">
            <a:avLst/>
          </a:prstGeom>
          <a:noFill/>
        </p:spPr>
        <p:txBody>
          <a:bodyPr wrap="none" rtlCol="0">
            <a:spAutoFit/>
          </a:bodyPr>
          <a:lstStyle/>
          <a:p>
            <a:pPr algn="ctr"/>
            <a:r>
              <a:rPr lang="en-US" b="1" i="1" dirty="0" smtClean="0">
                <a:solidFill>
                  <a:srgbClr val="FFFF66"/>
                </a:solidFill>
                <a:latin typeface="Arial" panose="020B0604020202020204" pitchFamily="34" charset="0"/>
                <a:cs typeface="Arial" panose="020B0604020202020204" pitchFamily="34" charset="0"/>
              </a:rPr>
              <a:t>ACCIONES DE MAYO</a:t>
            </a:r>
            <a:endParaRPr lang="es-ES" b="1" i="1" dirty="0">
              <a:solidFill>
                <a:srgbClr val="FFFF66"/>
              </a:solidFill>
              <a:latin typeface="Arial" panose="020B0604020202020204" pitchFamily="34" charset="0"/>
              <a:cs typeface="Arial" panose="020B0604020202020204" pitchFamily="34" charset="0"/>
            </a:endParaRPr>
          </a:p>
        </p:txBody>
      </p:sp>
      <p:pic>
        <p:nvPicPr>
          <p:cNvPr id="8" name="Picture 2" descr="C:\Users\SSJL305\Documents\FOTOS FUMIGACION\_DSC984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7497" y="1650722"/>
            <a:ext cx="3854019" cy="229716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C:\Users\SSJL305\Documents\FOTOS FUMIGACION\DSC0537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43460" y="1666412"/>
            <a:ext cx="3756751" cy="2295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1707944"/>
      </p:ext>
    </p:extLst>
  </p:cSld>
  <p:clrMapOvr>
    <a:masterClrMapping/>
  </p:clrMapOvr>
  <mc:AlternateContent xmlns:mc="http://schemas.openxmlformats.org/markup-compatibility/2006" xmlns:p14="http://schemas.microsoft.com/office/powerpoint/2010/main">
    <mc:Choice Requires="p14">
      <p:transition spd="slow" p14:dur="1500">
        <p14:ripple dir="ru"/>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3"/>
          <p:cNvSpPr txBox="1"/>
          <p:nvPr/>
        </p:nvSpPr>
        <p:spPr>
          <a:xfrm>
            <a:off x="2467430" y="562833"/>
            <a:ext cx="4414991" cy="553998"/>
          </a:xfrm>
          <a:prstGeom prst="rect">
            <a:avLst/>
          </a:prstGeom>
          <a:noFill/>
        </p:spPr>
        <p:txBody>
          <a:bodyPr wrap="none" rtlCol="0">
            <a:spAutoFit/>
          </a:bodyPr>
          <a:lstStyle/>
          <a:p>
            <a:pPr algn="ctr"/>
            <a:r>
              <a:rPr lang="es-ES" sz="3000" b="1" i="1" dirty="0" smtClean="0">
                <a:solidFill>
                  <a:srgbClr val="FFFF66"/>
                </a:solidFill>
                <a:latin typeface="Arial" panose="020B0604020202020204" pitchFamily="34" charset="0"/>
                <a:cs typeface="Arial" panose="020B0604020202020204" pitchFamily="34" charset="0"/>
              </a:rPr>
              <a:t>DIRECCIÓN DE SALUD</a:t>
            </a:r>
            <a:endParaRPr lang="es-ES" sz="3000" b="1" i="1" dirty="0">
              <a:solidFill>
                <a:srgbClr val="FFFF66"/>
              </a:solidFill>
              <a:latin typeface="Arial" panose="020B0604020202020204" pitchFamily="34" charset="0"/>
              <a:cs typeface="Arial" panose="020B0604020202020204" pitchFamily="34" charset="0"/>
            </a:endParaRPr>
          </a:p>
        </p:txBody>
      </p:sp>
      <p:sp>
        <p:nvSpPr>
          <p:cNvPr id="10" name="CuadroTexto 3"/>
          <p:cNvSpPr txBox="1"/>
          <p:nvPr/>
        </p:nvSpPr>
        <p:spPr>
          <a:xfrm>
            <a:off x="2202053" y="78015"/>
            <a:ext cx="4660187" cy="369332"/>
          </a:xfrm>
          <a:prstGeom prst="rect">
            <a:avLst/>
          </a:prstGeom>
          <a:noFill/>
        </p:spPr>
        <p:txBody>
          <a:bodyPr wrap="none" rtlCol="0">
            <a:spAutoFit/>
          </a:bodyPr>
          <a:lstStyle/>
          <a:p>
            <a:pPr algn="ctr"/>
            <a:r>
              <a:rPr lang="en-US" b="1" i="1" dirty="0" smtClean="0">
                <a:solidFill>
                  <a:srgbClr val="FFFF66"/>
                </a:solidFill>
                <a:latin typeface="Arial" panose="020B0604020202020204" pitchFamily="34" charset="0"/>
                <a:cs typeface="Arial" panose="020B0604020202020204" pitchFamily="34" charset="0"/>
              </a:rPr>
              <a:t>SECRETARÍA DE DESARROLLO SOCIAL</a:t>
            </a:r>
            <a:endParaRPr lang="es-ES" b="1" i="1" dirty="0">
              <a:solidFill>
                <a:srgbClr val="FFFF66"/>
              </a:solidFill>
              <a:latin typeface="Arial" panose="020B0604020202020204" pitchFamily="34" charset="0"/>
              <a:cs typeface="Arial" panose="020B0604020202020204" pitchFamily="34" charset="0"/>
            </a:endParaRPr>
          </a:p>
        </p:txBody>
      </p:sp>
      <p:sp>
        <p:nvSpPr>
          <p:cNvPr id="11" name="CuadroTexto 3"/>
          <p:cNvSpPr txBox="1"/>
          <p:nvPr/>
        </p:nvSpPr>
        <p:spPr>
          <a:xfrm>
            <a:off x="3447548" y="6281592"/>
            <a:ext cx="2608471" cy="369332"/>
          </a:xfrm>
          <a:prstGeom prst="rect">
            <a:avLst/>
          </a:prstGeom>
          <a:noFill/>
        </p:spPr>
        <p:txBody>
          <a:bodyPr wrap="none" rtlCol="0">
            <a:spAutoFit/>
          </a:bodyPr>
          <a:lstStyle/>
          <a:p>
            <a:pPr algn="ctr"/>
            <a:r>
              <a:rPr lang="en-US" b="1" i="1" dirty="0" smtClean="0">
                <a:solidFill>
                  <a:srgbClr val="FFFF66"/>
                </a:solidFill>
                <a:latin typeface="Arial" panose="020B0604020202020204" pitchFamily="34" charset="0"/>
                <a:cs typeface="Arial" panose="020B0604020202020204" pitchFamily="34" charset="0"/>
              </a:rPr>
              <a:t>ACCIONES DE ABRIL </a:t>
            </a:r>
            <a:endParaRPr lang="es-ES" b="1" i="1" dirty="0">
              <a:solidFill>
                <a:srgbClr val="FFFF66"/>
              </a:solidFill>
              <a:latin typeface="Arial" panose="020B0604020202020204" pitchFamily="34" charset="0"/>
              <a:cs typeface="Arial" panose="020B0604020202020204" pitchFamily="34" charset="0"/>
            </a:endParaRPr>
          </a:p>
        </p:txBody>
      </p:sp>
      <p:sp>
        <p:nvSpPr>
          <p:cNvPr id="6" name="5 Rectángulo"/>
          <p:cNvSpPr/>
          <p:nvPr/>
        </p:nvSpPr>
        <p:spPr>
          <a:xfrm>
            <a:off x="193964" y="4124703"/>
            <a:ext cx="8686800" cy="1569660"/>
          </a:xfrm>
          <a:prstGeom prst="rect">
            <a:avLst/>
          </a:prstGeom>
        </p:spPr>
        <p:txBody>
          <a:bodyPr wrap="square">
            <a:spAutoFit/>
          </a:bodyPr>
          <a:lstStyle/>
          <a:p>
            <a:pPr marL="514350" indent="-514350" algn="just">
              <a:buFont typeface="Arial" pitchFamily="34" charset="0"/>
              <a:buChar char="•"/>
            </a:pPr>
            <a:r>
              <a:rPr lang="es-MX" sz="2400" dirty="0" smtClean="0">
                <a:latin typeface="Arial" pitchFamily="34" charset="0"/>
                <a:cs typeface="Arial" pitchFamily="34" charset="0"/>
              </a:rPr>
              <a:t>Se continua con las actividades de detección de factores de riesgo, obesidad, presión alta y </a:t>
            </a:r>
            <a:r>
              <a:rPr lang="es-MX" sz="2400" dirty="0" smtClean="0">
                <a:latin typeface="Arial" pitchFamily="34" charset="0"/>
                <a:cs typeface="Arial" pitchFamily="34" charset="0"/>
              </a:rPr>
              <a:t>diabetes, se realiza </a:t>
            </a:r>
            <a:r>
              <a:rPr lang="es-MX" sz="2400" dirty="0" smtClean="0">
                <a:latin typeface="Arial" pitchFamily="34" charset="0"/>
                <a:cs typeface="Arial" pitchFamily="34" charset="0"/>
              </a:rPr>
              <a:t>todos los domingos en el corredor urbano “Juárez de Rol”, por el modulo de vacunación y valoración nutricional.</a:t>
            </a:r>
          </a:p>
        </p:txBody>
      </p:sp>
      <p:pic>
        <p:nvPicPr>
          <p:cNvPr id="7" name="Picture 2" descr="C:\Users\SSJL305\Documents\FOTOS CONTROL CANINO\DSC0573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105" y="1351807"/>
            <a:ext cx="8839200" cy="25022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6583221"/>
      </p:ext>
    </p:extLst>
  </p:cSld>
  <p:clrMapOvr>
    <a:masterClrMapping/>
  </p:clrMapOvr>
  <p:transition spd="slow">
    <p:zoom dir="in"/>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3"/>
          <p:cNvSpPr txBox="1"/>
          <p:nvPr/>
        </p:nvSpPr>
        <p:spPr>
          <a:xfrm>
            <a:off x="2467430" y="562833"/>
            <a:ext cx="4414991" cy="553998"/>
          </a:xfrm>
          <a:prstGeom prst="rect">
            <a:avLst/>
          </a:prstGeom>
          <a:noFill/>
        </p:spPr>
        <p:txBody>
          <a:bodyPr wrap="none" rtlCol="0">
            <a:spAutoFit/>
          </a:bodyPr>
          <a:lstStyle/>
          <a:p>
            <a:pPr algn="ctr"/>
            <a:r>
              <a:rPr lang="es-ES" sz="3000" b="1" i="1" dirty="0" smtClean="0">
                <a:solidFill>
                  <a:srgbClr val="FFFF66"/>
                </a:solidFill>
                <a:latin typeface="Arial" panose="020B0604020202020204" pitchFamily="34" charset="0"/>
                <a:cs typeface="Arial" panose="020B0604020202020204" pitchFamily="34" charset="0"/>
              </a:rPr>
              <a:t>DIRECCIÓN DE SALUD</a:t>
            </a:r>
            <a:endParaRPr lang="es-ES" sz="3000" b="1" i="1" dirty="0">
              <a:solidFill>
                <a:srgbClr val="FFFF66"/>
              </a:solidFill>
              <a:latin typeface="Arial" panose="020B0604020202020204" pitchFamily="34" charset="0"/>
              <a:cs typeface="Arial" panose="020B0604020202020204" pitchFamily="34" charset="0"/>
            </a:endParaRPr>
          </a:p>
        </p:txBody>
      </p:sp>
      <p:sp>
        <p:nvSpPr>
          <p:cNvPr id="10" name="CuadroTexto 3"/>
          <p:cNvSpPr txBox="1"/>
          <p:nvPr/>
        </p:nvSpPr>
        <p:spPr>
          <a:xfrm>
            <a:off x="2202053" y="78015"/>
            <a:ext cx="4660187" cy="369332"/>
          </a:xfrm>
          <a:prstGeom prst="rect">
            <a:avLst/>
          </a:prstGeom>
          <a:noFill/>
        </p:spPr>
        <p:txBody>
          <a:bodyPr wrap="none" rtlCol="0">
            <a:spAutoFit/>
          </a:bodyPr>
          <a:lstStyle/>
          <a:p>
            <a:pPr algn="ctr"/>
            <a:r>
              <a:rPr lang="en-US" b="1" i="1" dirty="0" smtClean="0">
                <a:solidFill>
                  <a:srgbClr val="FFFF66"/>
                </a:solidFill>
                <a:latin typeface="Arial" panose="020B0604020202020204" pitchFamily="34" charset="0"/>
                <a:cs typeface="Arial" panose="020B0604020202020204" pitchFamily="34" charset="0"/>
              </a:rPr>
              <a:t>SECRETARÍA DE DESARROLLO SOCIAL</a:t>
            </a:r>
            <a:endParaRPr lang="es-ES" b="1" i="1" dirty="0">
              <a:solidFill>
                <a:srgbClr val="FFFF66"/>
              </a:solidFill>
              <a:latin typeface="Arial" panose="020B0604020202020204" pitchFamily="34" charset="0"/>
              <a:cs typeface="Arial" panose="020B0604020202020204" pitchFamily="34" charset="0"/>
            </a:endParaRPr>
          </a:p>
        </p:txBody>
      </p:sp>
      <p:sp>
        <p:nvSpPr>
          <p:cNvPr id="11" name="CuadroTexto 3"/>
          <p:cNvSpPr txBox="1"/>
          <p:nvPr/>
        </p:nvSpPr>
        <p:spPr>
          <a:xfrm>
            <a:off x="3447548" y="6281592"/>
            <a:ext cx="2608471" cy="369332"/>
          </a:xfrm>
          <a:prstGeom prst="rect">
            <a:avLst/>
          </a:prstGeom>
          <a:noFill/>
        </p:spPr>
        <p:txBody>
          <a:bodyPr wrap="none" rtlCol="0">
            <a:spAutoFit/>
          </a:bodyPr>
          <a:lstStyle/>
          <a:p>
            <a:pPr algn="ctr"/>
            <a:r>
              <a:rPr lang="en-US" b="1" i="1" dirty="0" smtClean="0">
                <a:solidFill>
                  <a:srgbClr val="FFFF66"/>
                </a:solidFill>
                <a:latin typeface="Arial" panose="020B0604020202020204" pitchFamily="34" charset="0"/>
                <a:cs typeface="Arial" panose="020B0604020202020204" pitchFamily="34" charset="0"/>
              </a:rPr>
              <a:t>ACCIONES DE ABRIL </a:t>
            </a:r>
            <a:endParaRPr lang="es-ES" b="1" i="1" dirty="0">
              <a:solidFill>
                <a:srgbClr val="FFFF66"/>
              </a:solidFill>
              <a:latin typeface="Arial" panose="020B0604020202020204" pitchFamily="34" charset="0"/>
              <a:cs typeface="Arial" panose="020B0604020202020204" pitchFamily="34" charset="0"/>
            </a:endParaRPr>
          </a:p>
        </p:txBody>
      </p:sp>
      <p:sp>
        <p:nvSpPr>
          <p:cNvPr id="2" name="1 CuadroTexto"/>
          <p:cNvSpPr txBox="1"/>
          <p:nvPr/>
        </p:nvSpPr>
        <p:spPr>
          <a:xfrm>
            <a:off x="272955" y="3943295"/>
            <a:ext cx="8720920" cy="1938992"/>
          </a:xfrm>
          <a:prstGeom prst="rect">
            <a:avLst/>
          </a:prstGeom>
          <a:noFill/>
        </p:spPr>
        <p:txBody>
          <a:bodyPr wrap="square" rtlCol="0">
            <a:spAutoFit/>
          </a:bodyPr>
          <a:lstStyle/>
          <a:p>
            <a:pPr algn="ctr"/>
            <a:r>
              <a:rPr lang="es-MX" sz="2400" dirty="0" smtClean="0">
                <a:latin typeface="Arial" panose="020B0604020202020204" pitchFamily="34" charset="0"/>
                <a:cs typeface="Arial" panose="020B0604020202020204" pitchFamily="34" charset="0"/>
              </a:rPr>
              <a:t>Se Continua cada </a:t>
            </a:r>
            <a:r>
              <a:rPr lang="es-MX" sz="2400" dirty="0">
                <a:latin typeface="Arial" panose="020B0604020202020204" pitchFamily="34" charset="0"/>
                <a:cs typeface="Arial" panose="020B0604020202020204" pitchFamily="34" charset="0"/>
              </a:rPr>
              <a:t>d</a:t>
            </a:r>
            <a:r>
              <a:rPr lang="es-MX" sz="2400" dirty="0" smtClean="0">
                <a:latin typeface="Arial" panose="020B0604020202020204" pitchFamily="34" charset="0"/>
                <a:cs typeface="Arial" panose="020B0604020202020204" pitchFamily="34" charset="0"/>
              </a:rPr>
              <a:t>omingo </a:t>
            </a:r>
            <a:r>
              <a:rPr lang="es-MX" sz="2400" dirty="0">
                <a:latin typeface="Arial" panose="020B0604020202020204" pitchFamily="34" charset="0"/>
                <a:cs typeface="Arial" panose="020B0604020202020204" pitchFamily="34" charset="0"/>
              </a:rPr>
              <a:t>c</a:t>
            </a:r>
            <a:r>
              <a:rPr lang="es-MX" sz="2400" dirty="0" smtClean="0">
                <a:latin typeface="Arial" panose="020B0604020202020204" pitchFamily="34" charset="0"/>
                <a:cs typeface="Arial" panose="020B0604020202020204" pitchFamily="34" charset="0"/>
              </a:rPr>
              <a:t>on </a:t>
            </a:r>
            <a:r>
              <a:rPr lang="es-MX" sz="2400" dirty="0">
                <a:latin typeface="Arial" panose="020B0604020202020204" pitchFamily="34" charset="0"/>
                <a:cs typeface="Arial" panose="020B0604020202020204" pitchFamily="34" charset="0"/>
              </a:rPr>
              <a:t>l</a:t>
            </a:r>
            <a:r>
              <a:rPr lang="es-MX" sz="2400" dirty="0" smtClean="0">
                <a:latin typeface="Arial" panose="020B0604020202020204" pitchFamily="34" charset="0"/>
                <a:cs typeface="Arial" panose="020B0604020202020204" pitchFamily="34" charset="0"/>
              </a:rPr>
              <a:t>a  Activación Física </a:t>
            </a:r>
            <a:r>
              <a:rPr lang="es-MX" sz="2400" dirty="0" smtClean="0">
                <a:latin typeface="Arial" panose="020B0604020202020204" pitchFamily="34" charset="0"/>
                <a:cs typeface="Arial" panose="020B0604020202020204" pitchFamily="34" charset="0"/>
              </a:rPr>
              <a:t>en </a:t>
            </a:r>
            <a:r>
              <a:rPr lang="es-MX" sz="2400" dirty="0" smtClean="0">
                <a:latin typeface="Arial" panose="020B0604020202020204" pitchFamily="34" charset="0"/>
                <a:cs typeface="Arial" panose="020B0604020202020204" pitchFamily="34" charset="0"/>
              </a:rPr>
              <a:t>“Juárez De Rol”</a:t>
            </a:r>
          </a:p>
          <a:p>
            <a:pPr algn="ctr"/>
            <a:endParaRPr lang="es-MX" sz="2400" dirty="0" smtClean="0">
              <a:latin typeface="Arial" panose="020B0604020202020204" pitchFamily="34" charset="0"/>
              <a:cs typeface="Arial" panose="020B0604020202020204" pitchFamily="34" charset="0"/>
            </a:endParaRPr>
          </a:p>
          <a:p>
            <a:pPr algn="ctr"/>
            <a:r>
              <a:rPr lang="es-MX" sz="2400" dirty="0" smtClean="0">
                <a:latin typeface="Arial" panose="020B0604020202020204" pitchFamily="34" charset="0"/>
                <a:cs typeface="Arial" panose="020B0604020202020204" pitchFamily="34" charset="0"/>
              </a:rPr>
              <a:t>8:00-9:00	</a:t>
            </a:r>
            <a:r>
              <a:rPr lang="es-MX" sz="2400" dirty="0" err="1" smtClean="0">
                <a:latin typeface="Arial" panose="020B0604020202020204" pitchFamily="34" charset="0"/>
                <a:cs typeface="Arial" panose="020B0604020202020204" pitchFamily="34" charset="0"/>
              </a:rPr>
              <a:t>Crossfit</a:t>
            </a:r>
            <a:endParaRPr lang="es-MX" sz="2400" dirty="0" smtClean="0">
              <a:latin typeface="Arial" panose="020B0604020202020204" pitchFamily="34" charset="0"/>
              <a:cs typeface="Arial" panose="020B0604020202020204" pitchFamily="34" charset="0"/>
            </a:endParaRPr>
          </a:p>
          <a:p>
            <a:pPr algn="ctr"/>
            <a:r>
              <a:rPr lang="es-MX" sz="2400" dirty="0" smtClean="0">
                <a:latin typeface="Arial" panose="020B0604020202020204" pitchFamily="34" charset="0"/>
                <a:cs typeface="Arial" panose="020B0604020202020204" pitchFamily="34" charset="0"/>
              </a:rPr>
              <a:t>      9:00-10:00   </a:t>
            </a:r>
            <a:r>
              <a:rPr lang="es-MX" sz="2400" dirty="0" err="1" smtClean="0">
                <a:latin typeface="Arial" panose="020B0604020202020204" pitchFamily="34" charset="0"/>
                <a:cs typeface="Arial" panose="020B0604020202020204" pitchFamily="34" charset="0"/>
              </a:rPr>
              <a:t>Bailoterapia</a:t>
            </a:r>
            <a:endParaRPr lang="es-MX" sz="2400" dirty="0">
              <a:latin typeface="Arial" panose="020B0604020202020204" pitchFamily="34" charset="0"/>
              <a:cs typeface="Arial" panose="020B0604020202020204" pitchFamily="34" charset="0"/>
            </a:endParaRPr>
          </a:p>
        </p:txBody>
      </p:sp>
      <p:pic>
        <p:nvPicPr>
          <p:cNvPr id="9" name="Picture 2" descr="C:\Users\SSJL305\Documents\fotos de Activacion fisica\_DSC767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109" y="1356779"/>
            <a:ext cx="3968480" cy="233241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C:\Users\SSJL305\Documents\fotos de Activacion fisica\DSCF285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46899" y="1376361"/>
            <a:ext cx="4370629" cy="22726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1216742"/>
      </p:ext>
    </p:extLst>
  </p:cSld>
  <p:clrMapOvr>
    <a:masterClrMapping/>
  </p:clrMapOvr>
  <p:transition spd="slow">
    <p:zoom dir="in"/>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4 Rectángulo"/>
          <p:cNvSpPr/>
          <p:nvPr/>
        </p:nvSpPr>
        <p:spPr>
          <a:xfrm>
            <a:off x="1422159" y="0"/>
            <a:ext cx="6378669" cy="584775"/>
          </a:xfrm>
          <a:prstGeom prst="rect">
            <a:avLst/>
          </a:prstGeom>
        </p:spPr>
        <p:txBody>
          <a:bodyPr wrap="none">
            <a:spAutoFit/>
          </a:bodyPr>
          <a:lstStyle/>
          <a:p>
            <a:pPr algn="ctr"/>
            <a:r>
              <a:rPr lang="en-US" sz="3200" b="1" i="1" dirty="0" smtClean="0">
                <a:solidFill>
                  <a:srgbClr val="FFFF66"/>
                </a:solidFill>
                <a:latin typeface="Arial" panose="020B0604020202020204" pitchFamily="34" charset="0"/>
                <a:cs typeface="Arial" panose="020B0604020202020204" pitchFamily="34" charset="0"/>
              </a:rPr>
              <a:t>Compromisos </a:t>
            </a:r>
            <a:r>
              <a:rPr lang="en-US" sz="3200" b="1" i="1" dirty="0" err="1" smtClean="0">
                <a:solidFill>
                  <a:srgbClr val="FFFF66"/>
                </a:solidFill>
                <a:latin typeface="Arial" panose="020B0604020202020204" pitchFamily="34" charset="0"/>
                <a:cs typeface="Arial" panose="020B0604020202020204" pitchFamily="34" charset="0"/>
              </a:rPr>
              <a:t>para</a:t>
            </a:r>
            <a:r>
              <a:rPr lang="en-US" sz="3200" b="1" i="1" dirty="0" smtClean="0">
                <a:solidFill>
                  <a:srgbClr val="FFFF66"/>
                </a:solidFill>
                <a:latin typeface="Arial" panose="020B0604020202020204" pitchFamily="34" charset="0"/>
                <a:cs typeface="Arial" panose="020B0604020202020204" pitchFamily="34" charset="0"/>
              </a:rPr>
              <a:t> </a:t>
            </a:r>
            <a:r>
              <a:rPr lang="en-US" sz="3200" b="1" i="1" dirty="0" err="1" smtClean="0">
                <a:solidFill>
                  <a:srgbClr val="FFFF66"/>
                </a:solidFill>
                <a:latin typeface="Arial" panose="020B0604020202020204" pitchFamily="34" charset="0"/>
                <a:cs typeface="Arial" panose="020B0604020202020204" pitchFamily="34" charset="0"/>
              </a:rPr>
              <a:t>Junio</a:t>
            </a:r>
            <a:r>
              <a:rPr lang="en-US" sz="3200" b="1" i="1" dirty="0" smtClean="0">
                <a:solidFill>
                  <a:srgbClr val="FFFF66"/>
                </a:solidFill>
                <a:latin typeface="Arial" panose="020B0604020202020204" pitchFamily="34" charset="0"/>
                <a:cs typeface="Arial" panose="020B0604020202020204" pitchFamily="34" charset="0"/>
              </a:rPr>
              <a:t>  2014 </a:t>
            </a:r>
            <a:endParaRPr lang="es-ES" sz="3200" b="1" i="1" dirty="0">
              <a:solidFill>
                <a:srgbClr val="FFFF66"/>
              </a:solidFill>
              <a:latin typeface="Arial" panose="020B0604020202020204" pitchFamily="34" charset="0"/>
              <a:cs typeface="Arial" panose="020B0604020202020204" pitchFamily="34" charset="0"/>
            </a:endParaRPr>
          </a:p>
        </p:txBody>
      </p:sp>
      <p:sp>
        <p:nvSpPr>
          <p:cNvPr id="4" name="CuadroTexto 3"/>
          <p:cNvSpPr txBox="1"/>
          <p:nvPr/>
        </p:nvSpPr>
        <p:spPr>
          <a:xfrm>
            <a:off x="2467430" y="562833"/>
            <a:ext cx="4414991" cy="553998"/>
          </a:xfrm>
          <a:prstGeom prst="rect">
            <a:avLst/>
          </a:prstGeom>
          <a:noFill/>
        </p:spPr>
        <p:txBody>
          <a:bodyPr wrap="none" rtlCol="0">
            <a:spAutoFit/>
          </a:bodyPr>
          <a:lstStyle/>
          <a:p>
            <a:pPr algn="ctr"/>
            <a:r>
              <a:rPr lang="es-ES" sz="3000" b="1" i="1" dirty="0" smtClean="0">
                <a:solidFill>
                  <a:srgbClr val="FFFF66"/>
                </a:solidFill>
                <a:latin typeface="Arial" panose="020B0604020202020204" pitchFamily="34" charset="0"/>
                <a:cs typeface="Arial" panose="020B0604020202020204" pitchFamily="34" charset="0"/>
              </a:rPr>
              <a:t>DIRECCIÓN DE SALUD</a:t>
            </a:r>
            <a:endParaRPr lang="es-ES" sz="3000" b="1" i="1" dirty="0">
              <a:solidFill>
                <a:srgbClr val="FFFF66"/>
              </a:solidFill>
              <a:latin typeface="Arial" panose="020B0604020202020204" pitchFamily="34" charset="0"/>
              <a:cs typeface="Arial" panose="020B0604020202020204" pitchFamily="34" charset="0"/>
            </a:endParaRPr>
          </a:p>
        </p:txBody>
      </p:sp>
      <p:sp>
        <p:nvSpPr>
          <p:cNvPr id="5" name="CuadroTexto 3"/>
          <p:cNvSpPr txBox="1"/>
          <p:nvPr/>
        </p:nvSpPr>
        <p:spPr>
          <a:xfrm>
            <a:off x="2202052" y="6328690"/>
            <a:ext cx="4660187" cy="369332"/>
          </a:xfrm>
          <a:prstGeom prst="rect">
            <a:avLst/>
          </a:prstGeom>
          <a:noFill/>
        </p:spPr>
        <p:txBody>
          <a:bodyPr wrap="none" rtlCol="0">
            <a:spAutoFit/>
          </a:bodyPr>
          <a:lstStyle/>
          <a:p>
            <a:pPr algn="ctr"/>
            <a:r>
              <a:rPr lang="en-US" b="1" i="1" dirty="0" smtClean="0">
                <a:solidFill>
                  <a:srgbClr val="FFFF66"/>
                </a:solidFill>
                <a:latin typeface="Arial" panose="020B0604020202020204" pitchFamily="34" charset="0"/>
                <a:cs typeface="Arial" panose="020B0604020202020204" pitchFamily="34" charset="0"/>
              </a:rPr>
              <a:t>SECRETARÍA DE DESARROLLO SOCIAL</a:t>
            </a:r>
            <a:endParaRPr lang="es-ES" b="1" i="1" dirty="0">
              <a:solidFill>
                <a:srgbClr val="FFFF66"/>
              </a:solidFill>
              <a:latin typeface="Arial" panose="020B0604020202020204" pitchFamily="34" charset="0"/>
              <a:cs typeface="Arial" panose="020B0604020202020204" pitchFamily="34" charset="0"/>
            </a:endParaRPr>
          </a:p>
        </p:txBody>
      </p:sp>
      <p:sp>
        <p:nvSpPr>
          <p:cNvPr id="6" name="5 Rectángulo"/>
          <p:cNvSpPr/>
          <p:nvPr/>
        </p:nvSpPr>
        <p:spPr>
          <a:xfrm>
            <a:off x="0" y="1457835"/>
            <a:ext cx="8589818" cy="4801314"/>
          </a:xfrm>
          <a:prstGeom prst="rect">
            <a:avLst/>
          </a:prstGeom>
        </p:spPr>
        <p:txBody>
          <a:bodyPr wrap="square">
            <a:spAutoFit/>
          </a:bodyPr>
          <a:lstStyle/>
          <a:p>
            <a:pPr marL="514350" indent="-514350" algn="just">
              <a:buFont typeface="+mj-lt"/>
              <a:buAutoNum type="arabicPeriod"/>
            </a:pPr>
            <a:r>
              <a:rPr lang="es-MX" sz="2200" dirty="0" smtClean="0">
                <a:latin typeface="Arial" pitchFamily="34" charset="0"/>
                <a:cs typeface="Arial" pitchFamily="34" charset="0"/>
              </a:rPr>
              <a:t>Se realizara la conmemoración del día mundial del Donante de Sangre.</a:t>
            </a:r>
          </a:p>
          <a:p>
            <a:pPr marL="514350" indent="-514350" algn="just">
              <a:buFont typeface="+mj-lt"/>
              <a:buAutoNum type="arabicPeriod"/>
            </a:pPr>
            <a:endParaRPr lang="es-MX" sz="2200" dirty="0" smtClean="0">
              <a:latin typeface="Arial" pitchFamily="34" charset="0"/>
              <a:cs typeface="Arial" pitchFamily="34" charset="0"/>
            </a:endParaRPr>
          </a:p>
          <a:p>
            <a:pPr marL="514350" indent="-514350" algn="just">
              <a:buFont typeface="+mj-lt"/>
              <a:buAutoNum type="arabicPeriod"/>
            </a:pPr>
            <a:r>
              <a:rPr lang="es-MX" sz="2200" dirty="0" smtClean="0">
                <a:latin typeface="Arial" pitchFamily="34" charset="0"/>
                <a:cs typeface="Arial" pitchFamily="34" charset="0"/>
              </a:rPr>
              <a:t>Se recorrerán 50 colonias para realizar control canino, se recolectara todo animal de compañía que se encuentre suelto o sin identificación. </a:t>
            </a:r>
          </a:p>
          <a:p>
            <a:pPr marL="514350" indent="-514350" algn="just">
              <a:buFont typeface="+mj-lt"/>
              <a:buAutoNum type="arabicPeriod"/>
            </a:pPr>
            <a:endParaRPr lang="es-MX" sz="2200" dirty="0" smtClean="0">
              <a:latin typeface="Arial" pitchFamily="34" charset="0"/>
              <a:cs typeface="Arial" pitchFamily="34" charset="0"/>
            </a:endParaRPr>
          </a:p>
          <a:p>
            <a:pPr marL="514350" indent="-514350" algn="just">
              <a:buFont typeface="+mj-lt"/>
              <a:buAutoNum type="arabicPeriod"/>
            </a:pPr>
            <a:r>
              <a:rPr lang="es-MX" sz="2200" dirty="0" smtClean="0">
                <a:latin typeface="Arial" pitchFamily="34" charset="0"/>
                <a:cs typeface="Arial" pitchFamily="34" charset="0"/>
              </a:rPr>
              <a:t>Se hará fumigación </a:t>
            </a:r>
            <a:r>
              <a:rPr lang="es-MX" sz="2200" dirty="0" err="1" smtClean="0">
                <a:latin typeface="Arial" pitchFamily="34" charset="0"/>
                <a:cs typeface="Arial" pitchFamily="34" charset="0"/>
              </a:rPr>
              <a:t>Intradomiciliaria</a:t>
            </a:r>
            <a:r>
              <a:rPr lang="es-MX" sz="2200" dirty="0" smtClean="0">
                <a:latin typeface="Arial" pitchFamily="34" charset="0"/>
                <a:cs typeface="Arial" pitchFamily="34" charset="0"/>
              </a:rPr>
              <a:t>.</a:t>
            </a:r>
          </a:p>
          <a:p>
            <a:pPr marL="514350" indent="-514350" algn="just">
              <a:buFont typeface="+mj-lt"/>
              <a:buAutoNum type="arabicPeriod"/>
            </a:pPr>
            <a:endParaRPr lang="es-MX" sz="2200" dirty="0" smtClean="0">
              <a:latin typeface="Arial" pitchFamily="34" charset="0"/>
              <a:cs typeface="Arial" pitchFamily="34" charset="0"/>
            </a:endParaRPr>
          </a:p>
          <a:p>
            <a:pPr marL="514350" indent="-514350" algn="just">
              <a:buFont typeface="+mj-lt"/>
              <a:buAutoNum type="arabicPeriod"/>
            </a:pPr>
            <a:r>
              <a:rPr lang="es-MX" sz="2200" dirty="0" smtClean="0">
                <a:latin typeface="Arial" pitchFamily="34" charset="0"/>
                <a:cs typeface="Arial" pitchFamily="34" charset="0"/>
              </a:rPr>
              <a:t>Se recorrerá La fumigación a cielo abierto en 20 colonias.</a:t>
            </a:r>
          </a:p>
          <a:p>
            <a:pPr marL="514350" indent="-514350" algn="just">
              <a:buFont typeface="+mj-lt"/>
              <a:buAutoNum type="arabicPeriod"/>
            </a:pPr>
            <a:endParaRPr lang="es-MX" sz="2200" dirty="0" smtClean="0">
              <a:latin typeface="Arial" pitchFamily="34" charset="0"/>
              <a:cs typeface="Arial" pitchFamily="34" charset="0"/>
            </a:endParaRPr>
          </a:p>
          <a:p>
            <a:pPr marL="514350" indent="-514350" algn="just">
              <a:buFont typeface="+mj-lt"/>
              <a:buAutoNum type="arabicPeriod"/>
            </a:pPr>
            <a:r>
              <a:rPr lang="es-MX" sz="2200" dirty="0" smtClean="0">
                <a:latin typeface="Arial" pitchFamily="34" charset="0"/>
                <a:cs typeface="Arial" pitchFamily="34" charset="0"/>
              </a:rPr>
              <a:t>Se realizará la reunión del Consejo Municipal de Salud (COMCA).</a:t>
            </a:r>
          </a:p>
          <a:p>
            <a:pPr marL="514350" indent="-514350"/>
            <a:endParaRPr lang="es-MX" sz="2000" dirty="0" smtClean="0">
              <a:latin typeface="Arial" pitchFamily="34" charset="0"/>
              <a:cs typeface="Arial" pitchFamily="34" charset="0"/>
            </a:endParaRPr>
          </a:p>
        </p:txBody>
      </p:sp>
    </p:spTree>
    <p:extLst>
      <p:ext uri="{BB962C8B-B14F-4D97-AF65-F5344CB8AC3E}">
        <p14:creationId xmlns:p14="http://schemas.microsoft.com/office/powerpoint/2010/main" val="176335519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202053" y="78015"/>
            <a:ext cx="4660187" cy="369332"/>
          </a:xfrm>
          <a:prstGeom prst="rect">
            <a:avLst/>
          </a:prstGeom>
          <a:noFill/>
        </p:spPr>
        <p:txBody>
          <a:bodyPr wrap="none" rtlCol="0">
            <a:spAutoFit/>
          </a:bodyPr>
          <a:lstStyle/>
          <a:p>
            <a:pPr algn="ctr"/>
            <a:r>
              <a:rPr lang="en-US" b="1" i="1" dirty="0" smtClean="0">
                <a:solidFill>
                  <a:srgbClr val="FFFF66"/>
                </a:solidFill>
                <a:latin typeface="Arial" panose="020B0604020202020204" pitchFamily="34" charset="0"/>
                <a:cs typeface="Arial" panose="020B0604020202020204" pitchFamily="34" charset="0"/>
              </a:rPr>
              <a:t>SECRETARÍA DE DESARROLLO SOCIAL</a:t>
            </a:r>
            <a:endParaRPr lang="es-ES" b="1" i="1" dirty="0">
              <a:solidFill>
                <a:srgbClr val="FFFF66"/>
              </a:solidFill>
              <a:latin typeface="Arial" panose="020B0604020202020204" pitchFamily="34" charset="0"/>
              <a:cs typeface="Arial" panose="020B0604020202020204" pitchFamily="34" charset="0"/>
            </a:endParaRPr>
          </a:p>
        </p:txBody>
      </p:sp>
      <p:sp>
        <p:nvSpPr>
          <p:cNvPr id="7" name="CuadroTexto 3"/>
          <p:cNvSpPr txBox="1"/>
          <p:nvPr/>
        </p:nvSpPr>
        <p:spPr>
          <a:xfrm>
            <a:off x="3447548" y="6281592"/>
            <a:ext cx="2591287" cy="369332"/>
          </a:xfrm>
          <a:prstGeom prst="rect">
            <a:avLst/>
          </a:prstGeom>
          <a:noFill/>
        </p:spPr>
        <p:txBody>
          <a:bodyPr wrap="none" rtlCol="0">
            <a:spAutoFit/>
          </a:bodyPr>
          <a:lstStyle/>
          <a:p>
            <a:pPr algn="ctr"/>
            <a:r>
              <a:rPr lang="en-US" b="1" i="1" dirty="0" smtClean="0">
                <a:solidFill>
                  <a:srgbClr val="FFFF66"/>
                </a:solidFill>
                <a:latin typeface="Arial" panose="020B0604020202020204" pitchFamily="34" charset="0"/>
                <a:cs typeface="Arial" panose="020B0604020202020204" pitchFamily="34" charset="0"/>
              </a:rPr>
              <a:t>ACCIONES DE MAYO </a:t>
            </a:r>
            <a:endParaRPr lang="es-ES" b="1" i="1" dirty="0">
              <a:solidFill>
                <a:srgbClr val="FFFF66"/>
              </a:solidFill>
              <a:latin typeface="Arial" panose="020B0604020202020204" pitchFamily="34" charset="0"/>
              <a:cs typeface="Arial" panose="020B0604020202020204" pitchFamily="34" charset="0"/>
            </a:endParaRPr>
          </a:p>
        </p:txBody>
      </p:sp>
      <p:sp>
        <p:nvSpPr>
          <p:cNvPr id="8" name="CuadroTexto 3"/>
          <p:cNvSpPr txBox="1"/>
          <p:nvPr/>
        </p:nvSpPr>
        <p:spPr>
          <a:xfrm>
            <a:off x="476732" y="562833"/>
            <a:ext cx="8396401" cy="553998"/>
          </a:xfrm>
          <a:prstGeom prst="rect">
            <a:avLst/>
          </a:prstGeom>
          <a:noFill/>
        </p:spPr>
        <p:txBody>
          <a:bodyPr wrap="none" rtlCol="0">
            <a:spAutoFit/>
          </a:bodyPr>
          <a:lstStyle/>
          <a:p>
            <a:pPr algn="ctr"/>
            <a:r>
              <a:rPr lang="es-ES" sz="3000" b="1" i="1" dirty="0" smtClean="0">
                <a:solidFill>
                  <a:srgbClr val="FFFF66"/>
                </a:solidFill>
                <a:latin typeface="Arial" panose="020B0604020202020204" pitchFamily="34" charset="0"/>
                <a:cs typeface="Arial" panose="020B0604020202020204" pitchFamily="34" charset="0"/>
              </a:rPr>
              <a:t> PARTICIPACIÓN Y ATENCIÓN CIUDADANA</a:t>
            </a:r>
            <a:endParaRPr lang="es-ES" sz="3000" b="1" i="1" dirty="0">
              <a:solidFill>
                <a:srgbClr val="FFFF66"/>
              </a:solidFill>
              <a:latin typeface="Arial" panose="020B0604020202020204" pitchFamily="34" charset="0"/>
              <a:cs typeface="Arial" panose="020B0604020202020204" pitchFamily="34" charset="0"/>
            </a:endParaRPr>
          </a:p>
        </p:txBody>
      </p:sp>
      <p:sp>
        <p:nvSpPr>
          <p:cNvPr id="9" name="8 CuadroTexto"/>
          <p:cNvSpPr txBox="1"/>
          <p:nvPr/>
        </p:nvSpPr>
        <p:spPr>
          <a:xfrm>
            <a:off x="346364" y="4458085"/>
            <a:ext cx="8619645" cy="1569660"/>
          </a:xfrm>
          <a:prstGeom prst="rect">
            <a:avLst/>
          </a:prstGeom>
          <a:noFill/>
        </p:spPr>
        <p:txBody>
          <a:bodyPr wrap="square" rtlCol="0">
            <a:spAutoFit/>
          </a:bodyPr>
          <a:lstStyle/>
          <a:p>
            <a:pPr algn="just"/>
            <a:r>
              <a:rPr lang="es-MX" sz="2400" dirty="0" smtClean="0">
                <a:latin typeface="Arial" panose="020B0604020202020204" pitchFamily="34" charset="0"/>
                <a:cs typeface="Arial" panose="020B0604020202020204" pitchFamily="34" charset="0"/>
              </a:rPr>
              <a:t>Se imparten Clases De </a:t>
            </a:r>
            <a:r>
              <a:rPr lang="es-MX" sz="2400" dirty="0" err="1" smtClean="0">
                <a:latin typeface="Arial" panose="020B0604020202020204" pitchFamily="34" charset="0"/>
                <a:cs typeface="Arial" panose="020B0604020202020204" pitchFamily="34" charset="0"/>
              </a:rPr>
              <a:t>Bailoterapia</a:t>
            </a:r>
            <a:r>
              <a:rPr lang="es-MX" sz="2400" dirty="0" smtClean="0">
                <a:latin typeface="Arial" panose="020B0604020202020204" pitchFamily="34" charset="0"/>
                <a:cs typeface="Arial" panose="020B0604020202020204" pitchFamily="34" charset="0"/>
              </a:rPr>
              <a:t> de Lunes a Viernes  </a:t>
            </a:r>
            <a:r>
              <a:rPr lang="es-MX" sz="2400" dirty="0">
                <a:latin typeface="Arial" panose="020B0604020202020204" pitchFamily="34" charset="0"/>
                <a:cs typeface="Arial" panose="020B0604020202020204" pitchFamily="34" charset="0"/>
              </a:rPr>
              <a:t>c</a:t>
            </a:r>
            <a:r>
              <a:rPr lang="es-MX" sz="2400" dirty="0" smtClean="0">
                <a:latin typeface="Arial" panose="020B0604020202020204" pitchFamily="34" charset="0"/>
                <a:cs typeface="Arial" panose="020B0604020202020204" pitchFamily="34" charset="0"/>
              </a:rPr>
              <a:t>on </a:t>
            </a:r>
            <a:r>
              <a:rPr lang="es-MX" sz="2400" dirty="0">
                <a:latin typeface="Arial" panose="020B0604020202020204" pitchFamily="34" charset="0"/>
                <a:cs typeface="Arial" panose="020B0604020202020204" pitchFamily="34" charset="0"/>
              </a:rPr>
              <a:t>u</a:t>
            </a:r>
            <a:r>
              <a:rPr lang="es-MX" sz="2400" dirty="0" smtClean="0">
                <a:latin typeface="Arial" panose="020B0604020202020204" pitchFamily="34" charset="0"/>
                <a:cs typeface="Arial" panose="020B0604020202020204" pitchFamily="34" charset="0"/>
              </a:rPr>
              <a:t>na </a:t>
            </a:r>
            <a:r>
              <a:rPr lang="es-MX" sz="2400" dirty="0">
                <a:latin typeface="Arial" panose="020B0604020202020204" pitchFamily="34" charset="0"/>
                <a:cs typeface="Arial" panose="020B0604020202020204" pitchFamily="34" charset="0"/>
              </a:rPr>
              <a:t>a</a:t>
            </a:r>
            <a:r>
              <a:rPr lang="es-MX" sz="2400" dirty="0" smtClean="0">
                <a:latin typeface="Arial" panose="020B0604020202020204" pitchFamily="34" charset="0"/>
                <a:cs typeface="Arial" panose="020B0604020202020204" pitchFamily="34" charset="0"/>
              </a:rPr>
              <a:t>sistencia </a:t>
            </a:r>
            <a:r>
              <a:rPr lang="es-MX" sz="2400" dirty="0">
                <a:latin typeface="Arial" panose="020B0604020202020204" pitchFamily="34" charset="0"/>
                <a:cs typeface="Arial" panose="020B0604020202020204" pitchFamily="34" charset="0"/>
              </a:rPr>
              <a:t>d</a:t>
            </a:r>
            <a:r>
              <a:rPr lang="es-MX" sz="2400" dirty="0" smtClean="0">
                <a:latin typeface="Arial" panose="020B0604020202020204" pitchFamily="34" charset="0"/>
                <a:cs typeface="Arial" panose="020B0604020202020204" pitchFamily="34" charset="0"/>
              </a:rPr>
              <a:t>e Mujeres de </a:t>
            </a:r>
            <a:r>
              <a:rPr lang="es-MX" sz="2400" dirty="0">
                <a:latin typeface="Arial" panose="020B0604020202020204" pitchFamily="34" charset="0"/>
                <a:cs typeface="Arial" panose="020B0604020202020204" pitchFamily="34" charset="0"/>
              </a:rPr>
              <a:t>c</a:t>
            </a:r>
            <a:r>
              <a:rPr lang="es-MX" sz="2400" dirty="0" smtClean="0">
                <a:latin typeface="Arial" panose="020B0604020202020204" pitchFamily="34" charset="0"/>
                <a:cs typeface="Arial" panose="020B0604020202020204" pitchFamily="34" charset="0"/>
              </a:rPr>
              <a:t>olonias </a:t>
            </a:r>
            <a:r>
              <a:rPr lang="es-MX" sz="2400" dirty="0">
                <a:latin typeface="Arial" panose="020B0604020202020204" pitchFamily="34" charset="0"/>
                <a:cs typeface="Arial" panose="020B0604020202020204" pitchFamily="34" charset="0"/>
              </a:rPr>
              <a:t>a</a:t>
            </a:r>
            <a:r>
              <a:rPr lang="es-MX" sz="2400" dirty="0" smtClean="0">
                <a:latin typeface="Arial" panose="020B0604020202020204" pitchFamily="34" charset="0"/>
                <a:cs typeface="Arial" panose="020B0604020202020204" pitchFamily="34" charset="0"/>
              </a:rPr>
              <a:t>ledañas </a:t>
            </a:r>
            <a:r>
              <a:rPr lang="es-MX" sz="2400" dirty="0">
                <a:latin typeface="Arial" panose="020B0604020202020204" pitchFamily="34" charset="0"/>
                <a:cs typeface="Arial" panose="020B0604020202020204" pitchFamily="34" charset="0"/>
              </a:rPr>
              <a:t>a</a:t>
            </a:r>
            <a:r>
              <a:rPr lang="es-MX" sz="2400" dirty="0" smtClean="0">
                <a:latin typeface="Arial" panose="020B0604020202020204" pitchFamily="34" charset="0"/>
                <a:cs typeface="Arial" panose="020B0604020202020204" pitchFamily="34" charset="0"/>
              </a:rPr>
              <a:t> </a:t>
            </a:r>
            <a:r>
              <a:rPr lang="es-MX" sz="2400" dirty="0">
                <a:latin typeface="Arial" panose="020B0604020202020204" pitchFamily="34" charset="0"/>
                <a:cs typeface="Arial" panose="020B0604020202020204" pitchFamily="34" charset="0"/>
              </a:rPr>
              <a:t>n</a:t>
            </a:r>
            <a:r>
              <a:rPr lang="es-MX" sz="2400" dirty="0" smtClean="0">
                <a:latin typeface="Arial" panose="020B0604020202020204" pitchFamily="34" charset="0"/>
                <a:cs typeface="Arial" panose="020B0604020202020204" pitchFamily="34" charset="0"/>
              </a:rPr>
              <a:t>uestra Delegación Coahuila y Salvador Chávez,  en este Mes se realizo una  Clase </a:t>
            </a:r>
            <a:r>
              <a:rPr lang="es-MX" sz="2400" dirty="0" err="1" smtClean="0">
                <a:latin typeface="Arial" panose="020B0604020202020204" pitchFamily="34" charset="0"/>
                <a:cs typeface="Arial" panose="020B0604020202020204" pitchFamily="34" charset="0"/>
              </a:rPr>
              <a:t>Master</a:t>
            </a:r>
            <a:r>
              <a:rPr lang="es-MX" sz="2400" dirty="0" smtClean="0">
                <a:latin typeface="Arial" panose="020B0604020202020204" pitchFamily="34" charset="0"/>
                <a:cs typeface="Arial" panose="020B0604020202020204" pitchFamily="34" charset="0"/>
              </a:rPr>
              <a:t> de </a:t>
            </a:r>
            <a:r>
              <a:rPr lang="es-MX" sz="2400" dirty="0" err="1" smtClean="0">
                <a:latin typeface="Arial" panose="020B0604020202020204" pitchFamily="34" charset="0"/>
                <a:cs typeface="Arial" panose="020B0604020202020204" pitchFamily="34" charset="0"/>
              </a:rPr>
              <a:t>Bailoterapia</a:t>
            </a:r>
            <a:endParaRPr lang="es-MX" sz="2400" dirty="0">
              <a:latin typeface="Arial" panose="020B0604020202020204" pitchFamily="34" charset="0"/>
              <a:cs typeface="Arial" panose="020B0604020202020204" pitchFamily="34" charset="0"/>
            </a:endParaRPr>
          </a:p>
        </p:txBody>
      </p:sp>
      <p:pic>
        <p:nvPicPr>
          <p:cNvPr id="13" name="Picture 6" descr="https://fbcdn-sphotos-c-a.akamaihd.net/hphotos-ak-frc3/t1.0-9/10390940_241011752766953_504975677782791942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253" y="2701636"/>
            <a:ext cx="3118274" cy="1496290"/>
          </a:xfrm>
          <a:prstGeom prst="rect">
            <a:avLst/>
          </a:prstGeom>
          <a:noFill/>
          <a:extLst>
            <a:ext uri="{909E8E84-426E-40DD-AFC4-6F175D3DCCD1}">
              <a14:hiddenFill xmlns:a14="http://schemas.microsoft.com/office/drawing/2010/main">
                <a:solidFill>
                  <a:srgbClr val="FFFFFF"/>
                </a:solidFill>
              </a14:hiddenFill>
            </a:ext>
          </a:extLst>
        </p:spPr>
      </p:pic>
      <p:pic>
        <p:nvPicPr>
          <p:cNvPr id="14" name="13 Imagen" descr="C:\Documents and Settings\Less\Escritorio\mayo 2.jpg"/>
          <p:cNvPicPr/>
          <p:nvPr/>
        </p:nvPicPr>
        <p:blipFill>
          <a:blip r:embed="rId3" cstate="print"/>
          <a:srcRect/>
          <a:stretch>
            <a:fillRect/>
          </a:stretch>
        </p:blipFill>
        <p:spPr bwMode="auto">
          <a:xfrm>
            <a:off x="6207125" y="1358179"/>
            <a:ext cx="2936875" cy="2784329"/>
          </a:xfrm>
          <a:prstGeom prst="rect">
            <a:avLst/>
          </a:prstGeom>
          <a:noFill/>
          <a:ln w="9525">
            <a:noFill/>
            <a:miter lim="800000"/>
            <a:headEnd/>
            <a:tailEnd/>
          </a:ln>
        </p:spPr>
      </p:pic>
      <p:pic>
        <p:nvPicPr>
          <p:cNvPr id="15" name="Picture 2" descr="C:\Users\user\Desktop\IMG_20140519_09405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39115" y="1334435"/>
            <a:ext cx="3760489" cy="287734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C:\Users\user\Desktop\IMG_20140519_093906.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8549" y="1358566"/>
            <a:ext cx="2729341" cy="17309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9549967"/>
      </p:ext>
    </p:extLst>
  </p:cSld>
  <p:clrMapOvr>
    <a:masterClrMapping/>
  </p:clrMapOvr>
  <p:transition spd="slow">
    <p:wheel/>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202053" y="78015"/>
            <a:ext cx="4660187" cy="369332"/>
          </a:xfrm>
          <a:prstGeom prst="rect">
            <a:avLst/>
          </a:prstGeom>
          <a:noFill/>
        </p:spPr>
        <p:txBody>
          <a:bodyPr wrap="none" rtlCol="0">
            <a:spAutoFit/>
          </a:bodyPr>
          <a:lstStyle/>
          <a:p>
            <a:pPr algn="ctr"/>
            <a:r>
              <a:rPr lang="en-US" b="1" i="1" dirty="0" smtClean="0">
                <a:solidFill>
                  <a:srgbClr val="FFFF66"/>
                </a:solidFill>
                <a:latin typeface="Arial" panose="020B0604020202020204" pitchFamily="34" charset="0"/>
                <a:cs typeface="Arial" panose="020B0604020202020204" pitchFamily="34" charset="0"/>
              </a:rPr>
              <a:t>SECRETARÍA DE DESARROLLO SOCIAL</a:t>
            </a:r>
            <a:endParaRPr lang="es-ES" b="1" i="1" dirty="0">
              <a:solidFill>
                <a:srgbClr val="FFFF66"/>
              </a:solidFill>
              <a:latin typeface="Arial" panose="020B0604020202020204" pitchFamily="34" charset="0"/>
              <a:cs typeface="Arial" panose="020B0604020202020204" pitchFamily="34" charset="0"/>
            </a:endParaRPr>
          </a:p>
        </p:txBody>
      </p:sp>
      <p:sp>
        <p:nvSpPr>
          <p:cNvPr id="7" name="CuadroTexto 3"/>
          <p:cNvSpPr txBox="1"/>
          <p:nvPr/>
        </p:nvSpPr>
        <p:spPr>
          <a:xfrm>
            <a:off x="3447548" y="6281592"/>
            <a:ext cx="2591287" cy="369332"/>
          </a:xfrm>
          <a:prstGeom prst="rect">
            <a:avLst/>
          </a:prstGeom>
          <a:noFill/>
        </p:spPr>
        <p:txBody>
          <a:bodyPr wrap="none" rtlCol="0">
            <a:spAutoFit/>
          </a:bodyPr>
          <a:lstStyle/>
          <a:p>
            <a:pPr algn="ctr"/>
            <a:r>
              <a:rPr lang="en-US" b="1" i="1" dirty="0" smtClean="0">
                <a:solidFill>
                  <a:srgbClr val="FFFF66"/>
                </a:solidFill>
                <a:latin typeface="Arial" panose="020B0604020202020204" pitchFamily="34" charset="0"/>
                <a:cs typeface="Arial" panose="020B0604020202020204" pitchFamily="34" charset="0"/>
              </a:rPr>
              <a:t>ACCIONES DE MAYO </a:t>
            </a:r>
            <a:endParaRPr lang="es-ES" b="1" i="1" dirty="0">
              <a:solidFill>
                <a:srgbClr val="FFFF66"/>
              </a:solidFill>
              <a:latin typeface="Arial" panose="020B0604020202020204" pitchFamily="34" charset="0"/>
              <a:cs typeface="Arial" panose="020B0604020202020204" pitchFamily="34" charset="0"/>
            </a:endParaRPr>
          </a:p>
        </p:txBody>
      </p:sp>
      <p:sp>
        <p:nvSpPr>
          <p:cNvPr id="8" name="CuadroTexto 3"/>
          <p:cNvSpPr txBox="1"/>
          <p:nvPr/>
        </p:nvSpPr>
        <p:spPr>
          <a:xfrm>
            <a:off x="476732" y="562833"/>
            <a:ext cx="8396401" cy="553998"/>
          </a:xfrm>
          <a:prstGeom prst="rect">
            <a:avLst/>
          </a:prstGeom>
          <a:noFill/>
        </p:spPr>
        <p:txBody>
          <a:bodyPr wrap="none" rtlCol="0">
            <a:spAutoFit/>
          </a:bodyPr>
          <a:lstStyle/>
          <a:p>
            <a:pPr algn="ctr"/>
            <a:r>
              <a:rPr lang="es-ES" sz="3000" b="1" i="1" dirty="0" smtClean="0">
                <a:solidFill>
                  <a:srgbClr val="FFFF66"/>
                </a:solidFill>
                <a:latin typeface="Arial" panose="020B0604020202020204" pitchFamily="34" charset="0"/>
                <a:cs typeface="Arial" panose="020B0604020202020204" pitchFamily="34" charset="0"/>
              </a:rPr>
              <a:t> PARTICIPACIÓN Y ATENCIÓN CIUDADANA</a:t>
            </a:r>
            <a:endParaRPr lang="es-ES" sz="3000" b="1" i="1" dirty="0">
              <a:solidFill>
                <a:srgbClr val="FFFF66"/>
              </a:solidFill>
              <a:latin typeface="Arial" panose="020B0604020202020204" pitchFamily="34" charset="0"/>
              <a:cs typeface="Arial" panose="020B0604020202020204" pitchFamily="34" charset="0"/>
            </a:endParaRPr>
          </a:p>
        </p:txBody>
      </p:sp>
      <p:sp>
        <p:nvSpPr>
          <p:cNvPr id="13" name="5 CuadroTexto"/>
          <p:cNvSpPr txBox="1"/>
          <p:nvPr/>
        </p:nvSpPr>
        <p:spPr>
          <a:xfrm>
            <a:off x="415636" y="4472848"/>
            <a:ext cx="8223397" cy="1200329"/>
          </a:xfrm>
          <a:prstGeom prst="rect">
            <a:avLst/>
          </a:prstGeom>
          <a:noFill/>
        </p:spPr>
        <p:txBody>
          <a:bodyPr wrap="square" rtlCol="0">
            <a:spAutoFit/>
          </a:bodyPr>
          <a:lstStyle/>
          <a:p>
            <a:pPr algn="just"/>
            <a:r>
              <a:rPr lang="es-MX" sz="2400" dirty="0" smtClean="0">
                <a:latin typeface="Arial" panose="020B0604020202020204" pitchFamily="34" charset="0"/>
                <a:cs typeface="Arial" panose="020B0604020202020204" pitchFamily="34" charset="0"/>
              </a:rPr>
              <a:t>El grupo </a:t>
            </a:r>
            <a:r>
              <a:rPr lang="es-MX" sz="2400" dirty="0">
                <a:latin typeface="Arial" panose="020B0604020202020204" pitchFamily="34" charset="0"/>
                <a:cs typeface="Arial" panose="020B0604020202020204" pitchFamily="34" charset="0"/>
              </a:rPr>
              <a:t>d</a:t>
            </a:r>
            <a:r>
              <a:rPr lang="es-MX" sz="2400" dirty="0" smtClean="0">
                <a:latin typeface="Arial" panose="020B0604020202020204" pitchFamily="34" charset="0"/>
                <a:cs typeface="Arial" panose="020B0604020202020204" pitchFamily="34" charset="0"/>
              </a:rPr>
              <a:t>e </a:t>
            </a:r>
            <a:r>
              <a:rPr lang="es-MX" sz="2400" dirty="0" err="1" smtClean="0">
                <a:latin typeface="Arial" panose="020B0604020202020204" pitchFamily="34" charset="0"/>
                <a:cs typeface="Arial" panose="020B0604020202020204" pitchFamily="34" charset="0"/>
              </a:rPr>
              <a:t>Bailoterapia</a:t>
            </a:r>
            <a:r>
              <a:rPr lang="es-MX" sz="2400" dirty="0" smtClean="0">
                <a:latin typeface="Arial" panose="020B0604020202020204" pitchFamily="34" charset="0"/>
                <a:cs typeface="Arial" panose="020B0604020202020204" pitchFamily="34" charset="0"/>
              </a:rPr>
              <a:t> </a:t>
            </a:r>
            <a:r>
              <a:rPr lang="es-MX" sz="2400" dirty="0" err="1" smtClean="0">
                <a:latin typeface="Arial" panose="020B0604020202020204" pitchFamily="34" charset="0"/>
                <a:cs typeface="Arial" panose="020B0604020202020204" pitchFamily="34" charset="0"/>
              </a:rPr>
              <a:t>Kids</a:t>
            </a:r>
            <a:r>
              <a:rPr lang="es-MX" sz="2400" dirty="0" smtClean="0">
                <a:latin typeface="Arial" panose="020B0604020202020204" pitchFamily="34" charset="0"/>
                <a:cs typeface="Arial" panose="020B0604020202020204" pitchFamily="34" charset="0"/>
              </a:rPr>
              <a:t> esta </a:t>
            </a:r>
            <a:r>
              <a:rPr lang="es-MX" sz="2400" dirty="0">
                <a:latin typeface="Arial" panose="020B0604020202020204" pitchFamily="34" charset="0"/>
                <a:cs typeface="Arial" panose="020B0604020202020204" pitchFamily="34" charset="0"/>
              </a:rPr>
              <a:t>f</a:t>
            </a:r>
            <a:r>
              <a:rPr lang="es-MX" sz="2400" dirty="0" smtClean="0">
                <a:latin typeface="Arial" panose="020B0604020202020204" pitchFamily="34" charset="0"/>
                <a:cs typeface="Arial" panose="020B0604020202020204" pitchFamily="34" charset="0"/>
              </a:rPr>
              <a:t>ormado </a:t>
            </a:r>
            <a:r>
              <a:rPr lang="es-MX" sz="2400" dirty="0">
                <a:latin typeface="Arial" panose="020B0604020202020204" pitchFamily="34" charset="0"/>
                <a:cs typeface="Arial" panose="020B0604020202020204" pitchFamily="34" charset="0"/>
              </a:rPr>
              <a:t>p</a:t>
            </a:r>
            <a:r>
              <a:rPr lang="es-MX" sz="2400" dirty="0" smtClean="0">
                <a:latin typeface="Arial" panose="020B0604020202020204" pitchFamily="34" charset="0"/>
                <a:cs typeface="Arial" panose="020B0604020202020204" pitchFamily="34" charset="0"/>
              </a:rPr>
              <a:t>or </a:t>
            </a:r>
            <a:r>
              <a:rPr lang="es-MX" sz="2400" dirty="0">
                <a:latin typeface="Arial" panose="020B0604020202020204" pitchFamily="34" charset="0"/>
                <a:cs typeface="Arial" panose="020B0604020202020204" pitchFamily="34" charset="0"/>
              </a:rPr>
              <a:t>n</a:t>
            </a:r>
            <a:r>
              <a:rPr lang="es-MX" sz="2400" dirty="0" smtClean="0">
                <a:latin typeface="Arial" panose="020B0604020202020204" pitchFamily="34" charset="0"/>
                <a:cs typeface="Arial" panose="020B0604020202020204" pitchFamily="34" charset="0"/>
              </a:rPr>
              <a:t>iños </a:t>
            </a:r>
            <a:r>
              <a:rPr lang="es-MX" sz="2400" dirty="0">
                <a:latin typeface="Arial" panose="020B0604020202020204" pitchFamily="34" charset="0"/>
                <a:cs typeface="Arial" panose="020B0604020202020204" pitchFamily="34" charset="0"/>
              </a:rPr>
              <a:t>d</a:t>
            </a:r>
            <a:r>
              <a:rPr lang="es-MX" sz="2400" dirty="0" smtClean="0">
                <a:latin typeface="Arial" panose="020B0604020202020204" pitchFamily="34" charset="0"/>
                <a:cs typeface="Arial" panose="020B0604020202020204" pitchFamily="34" charset="0"/>
              </a:rPr>
              <a:t>e 5 A 12 años </a:t>
            </a:r>
            <a:r>
              <a:rPr lang="es-MX" sz="2400" dirty="0">
                <a:latin typeface="Arial" panose="020B0604020202020204" pitchFamily="34" charset="0"/>
                <a:cs typeface="Arial" panose="020B0604020202020204" pitchFamily="34" charset="0"/>
              </a:rPr>
              <a:t>l</a:t>
            </a:r>
            <a:r>
              <a:rPr lang="es-MX" sz="2400" dirty="0" smtClean="0">
                <a:latin typeface="Arial" panose="020B0604020202020204" pitchFamily="34" charset="0"/>
                <a:cs typeface="Arial" panose="020B0604020202020204" pitchFamily="34" charset="0"/>
              </a:rPr>
              <a:t>os </a:t>
            </a:r>
            <a:r>
              <a:rPr lang="es-MX" sz="2400" dirty="0">
                <a:latin typeface="Arial" panose="020B0604020202020204" pitchFamily="34" charset="0"/>
                <a:cs typeface="Arial" panose="020B0604020202020204" pitchFamily="34" charset="0"/>
              </a:rPr>
              <a:t>c</a:t>
            </a:r>
            <a:r>
              <a:rPr lang="es-MX" sz="2400" dirty="0" smtClean="0">
                <a:latin typeface="Arial" panose="020B0604020202020204" pitchFamily="34" charset="0"/>
                <a:cs typeface="Arial" panose="020B0604020202020204" pitchFamily="34" charset="0"/>
              </a:rPr>
              <a:t>uales asisten los días Lunes, Miércoles y Viernes, en la cual mantienen su mente y su cuerpo sano.</a:t>
            </a:r>
          </a:p>
        </p:txBody>
      </p:sp>
      <p:pic>
        <p:nvPicPr>
          <p:cNvPr id="9" name="Picture 2" descr="https://scontent-b-dfw.xx.fbcdn.net/hphotos-prn2/t1.0-9/10312847_239387739596021_9169032020940011874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954" y="1325093"/>
            <a:ext cx="4783987" cy="2969815"/>
          </a:xfrm>
          <a:prstGeom prst="rect">
            <a:avLst/>
          </a:prstGeom>
          <a:noFill/>
          <a:extLst>
            <a:ext uri="{909E8E84-426E-40DD-AFC4-6F175D3DCCD1}">
              <a14:hiddenFill xmlns:a14="http://schemas.microsoft.com/office/drawing/2010/main">
                <a:solidFill>
                  <a:srgbClr val="FFFFFF"/>
                </a:solidFill>
              </a14:hiddenFill>
            </a:ext>
          </a:extLst>
        </p:spPr>
      </p:pic>
      <p:pic>
        <p:nvPicPr>
          <p:cNvPr id="11" name="10 Imagen" descr="C:\Documents and Settings\Less\Escritorio\FOTO 3.jpg"/>
          <p:cNvPicPr/>
          <p:nvPr/>
        </p:nvPicPr>
        <p:blipFill>
          <a:blip r:embed="rId3" cstate="print"/>
          <a:srcRect/>
          <a:stretch>
            <a:fillRect/>
          </a:stretch>
        </p:blipFill>
        <p:spPr bwMode="auto">
          <a:xfrm>
            <a:off x="4682836" y="1326571"/>
            <a:ext cx="4461164" cy="2954481"/>
          </a:xfrm>
          <a:prstGeom prst="rect">
            <a:avLst/>
          </a:prstGeom>
          <a:noFill/>
          <a:ln w="9525">
            <a:noFill/>
            <a:miter lim="800000"/>
            <a:headEnd/>
            <a:tailEnd/>
          </a:ln>
        </p:spPr>
      </p:pic>
    </p:spTree>
    <p:extLst>
      <p:ext uri="{BB962C8B-B14F-4D97-AF65-F5344CB8AC3E}">
        <p14:creationId xmlns:p14="http://schemas.microsoft.com/office/powerpoint/2010/main" val="557240405"/>
      </p:ext>
    </p:extLst>
  </p:cSld>
  <p:clrMapOvr>
    <a:masterClrMapping/>
  </p:clrMapOvr>
  <p:transition spd="slow">
    <p:wheel/>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3"/>
          <p:cNvSpPr txBox="1"/>
          <p:nvPr/>
        </p:nvSpPr>
        <p:spPr>
          <a:xfrm>
            <a:off x="2202053" y="78015"/>
            <a:ext cx="4660187" cy="369332"/>
          </a:xfrm>
          <a:prstGeom prst="rect">
            <a:avLst/>
          </a:prstGeom>
          <a:noFill/>
        </p:spPr>
        <p:txBody>
          <a:bodyPr wrap="none" rtlCol="0">
            <a:spAutoFit/>
          </a:bodyPr>
          <a:lstStyle/>
          <a:p>
            <a:pPr algn="ctr"/>
            <a:r>
              <a:rPr lang="en-US" b="1" i="1" dirty="0" smtClean="0">
                <a:solidFill>
                  <a:srgbClr val="FFFF66"/>
                </a:solidFill>
                <a:latin typeface="Arial" panose="020B0604020202020204" pitchFamily="34" charset="0"/>
                <a:cs typeface="Arial" panose="020B0604020202020204" pitchFamily="34" charset="0"/>
              </a:rPr>
              <a:t>SECRETARÍA DE DESARROLLO SOCIAL</a:t>
            </a:r>
            <a:endParaRPr lang="es-ES" b="1" i="1" dirty="0">
              <a:solidFill>
                <a:srgbClr val="FFFF66"/>
              </a:solidFill>
              <a:latin typeface="Arial" panose="020B0604020202020204" pitchFamily="34" charset="0"/>
              <a:cs typeface="Arial" panose="020B0604020202020204" pitchFamily="34" charset="0"/>
            </a:endParaRPr>
          </a:p>
        </p:txBody>
      </p:sp>
      <p:sp>
        <p:nvSpPr>
          <p:cNvPr id="9" name="CuadroTexto 3"/>
          <p:cNvSpPr txBox="1"/>
          <p:nvPr/>
        </p:nvSpPr>
        <p:spPr>
          <a:xfrm>
            <a:off x="3447548" y="6281592"/>
            <a:ext cx="2591287" cy="369332"/>
          </a:xfrm>
          <a:prstGeom prst="rect">
            <a:avLst/>
          </a:prstGeom>
          <a:noFill/>
        </p:spPr>
        <p:txBody>
          <a:bodyPr wrap="none" rtlCol="0">
            <a:spAutoFit/>
          </a:bodyPr>
          <a:lstStyle/>
          <a:p>
            <a:pPr algn="ctr"/>
            <a:r>
              <a:rPr lang="en-US" b="1" i="1" dirty="0" smtClean="0">
                <a:solidFill>
                  <a:srgbClr val="FFFF66"/>
                </a:solidFill>
                <a:latin typeface="Arial" panose="020B0604020202020204" pitchFamily="34" charset="0"/>
                <a:cs typeface="Arial" panose="020B0604020202020204" pitchFamily="34" charset="0"/>
              </a:rPr>
              <a:t>ACCIONES DE MAYO </a:t>
            </a:r>
            <a:endParaRPr lang="es-ES" b="1" i="1" dirty="0">
              <a:solidFill>
                <a:srgbClr val="FFFF66"/>
              </a:solidFill>
              <a:latin typeface="Arial" panose="020B0604020202020204" pitchFamily="34" charset="0"/>
              <a:cs typeface="Arial" panose="020B0604020202020204" pitchFamily="34" charset="0"/>
            </a:endParaRPr>
          </a:p>
        </p:txBody>
      </p:sp>
      <p:sp>
        <p:nvSpPr>
          <p:cNvPr id="10" name="CuadroTexto 3"/>
          <p:cNvSpPr txBox="1"/>
          <p:nvPr/>
        </p:nvSpPr>
        <p:spPr>
          <a:xfrm>
            <a:off x="476732" y="562833"/>
            <a:ext cx="8396401" cy="553998"/>
          </a:xfrm>
          <a:prstGeom prst="rect">
            <a:avLst/>
          </a:prstGeom>
          <a:noFill/>
        </p:spPr>
        <p:txBody>
          <a:bodyPr wrap="none" rtlCol="0">
            <a:spAutoFit/>
          </a:bodyPr>
          <a:lstStyle/>
          <a:p>
            <a:pPr algn="ctr"/>
            <a:r>
              <a:rPr lang="es-ES" sz="3000" b="1" i="1" dirty="0" smtClean="0">
                <a:solidFill>
                  <a:srgbClr val="FFFF66"/>
                </a:solidFill>
                <a:latin typeface="Arial" panose="020B0604020202020204" pitchFamily="34" charset="0"/>
                <a:cs typeface="Arial" panose="020B0604020202020204" pitchFamily="34" charset="0"/>
              </a:rPr>
              <a:t> PARTICIPACIÓN Y ATENCIÓN CIUDADANA</a:t>
            </a:r>
            <a:endParaRPr lang="es-ES" sz="3000" b="1" i="1" dirty="0">
              <a:solidFill>
                <a:srgbClr val="FFFF66"/>
              </a:solidFill>
              <a:latin typeface="Arial" panose="020B0604020202020204" pitchFamily="34" charset="0"/>
              <a:cs typeface="Arial" panose="020B0604020202020204" pitchFamily="34" charset="0"/>
            </a:endParaRPr>
          </a:p>
        </p:txBody>
      </p:sp>
      <p:sp>
        <p:nvSpPr>
          <p:cNvPr id="13" name="2 CuadroTexto"/>
          <p:cNvSpPr txBox="1"/>
          <p:nvPr/>
        </p:nvSpPr>
        <p:spPr>
          <a:xfrm>
            <a:off x="205759" y="3622745"/>
            <a:ext cx="8667374" cy="1107996"/>
          </a:xfrm>
          <a:prstGeom prst="rect">
            <a:avLst/>
          </a:prstGeom>
          <a:noFill/>
        </p:spPr>
        <p:txBody>
          <a:bodyPr wrap="square" rtlCol="0">
            <a:spAutoFit/>
          </a:bodyPr>
          <a:lstStyle/>
          <a:p>
            <a:pPr algn="just"/>
            <a:r>
              <a:rPr lang="es-MX" sz="2200" dirty="0" smtClean="0">
                <a:latin typeface="Arial" panose="020B0604020202020204" pitchFamily="34" charset="0"/>
                <a:cs typeface="Arial" panose="020B0604020202020204" pitchFamily="34" charset="0"/>
              </a:rPr>
              <a:t>Contamos con un área Dental en </a:t>
            </a:r>
            <a:r>
              <a:rPr lang="es-MX" sz="2200" dirty="0">
                <a:latin typeface="Arial" panose="020B0604020202020204" pitchFamily="34" charset="0"/>
                <a:cs typeface="Arial" panose="020B0604020202020204" pitchFamily="34" charset="0"/>
              </a:rPr>
              <a:t>l</a:t>
            </a:r>
            <a:r>
              <a:rPr lang="es-MX" sz="2200" dirty="0" smtClean="0">
                <a:latin typeface="Arial" panose="020B0604020202020204" pitchFamily="34" charset="0"/>
                <a:cs typeface="Arial" panose="020B0604020202020204" pitchFamily="34" charset="0"/>
              </a:rPr>
              <a:t>a </a:t>
            </a:r>
            <a:r>
              <a:rPr lang="es-MX" sz="2200" dirty="0">
                <a:latin typeface="Arial" panose="020B0604020202020204" pitchFamily="34" charset="0"/>
                <a:cs typeface="Arial" panose="020B0604020202020204" pitchFamily="34" charset="0"/>
              </a:rPr>
              <a:t>c</a:t>
            </a:r>
            <a:r>
              <a:rPr lang="es-MX" sz="2200" dirty="0" smtClean="0">
                <a:latin typeface="Arial" panose="020B0604020202020204" pitchFamily="34" charset="0"/>
                <a:cs typeface="Arial" panose="020B0604020202020204" pitchFamily="34" charset="0"/>
              </a:rPr>
              <a:t>ual </a:t>
            </a:r>
            <a:r>
              <a:rPr lang="es-MX" sz="2200" dirty="0">
                <a:latin typeface="Arial" panose="020B0604020202020204" pitchFamily="34" charset="0"/>
                <a:cs typeface="Arial" panose="020B0604020202020204" pitchFamily="34" charset="0"/>
              </a:rPr>
              <a:t>s</a:t>
            </a:r>
            <a:r>
              <a:rPr lang="es-MX" sz="2200" dirty="0" smtClean="0">
                <a:latin typeface="Arial" panose="020B0604020202020204" pitchFamily="34" charset="0"/>
                <a:cs typeface="Arial" panose="020B0604020202020204" pitchFamily="34" charset="0"/>
              </a:rPr>
              <a:t>e </a:t>
            </a:r>
            <a:r>
              <a:rPr lang="es-MX" sz="2200" dirty="0">
                <a:latin typeface="Arial" panose="020B0604020202020204" pitchFamily="34" charset="0"/>
                <a:cs typeface="Arial" panose="020B0604020202020204" pitchFamily="34" charset="0"/>
              </a:rPr>
              <a:t>p</a:t>
            </a:r>
            <a:r>
              <a:rPr lang="es-MX" sz="2200" dirty="0" smtClean="0">
                <a:latin typeface="Arial" panose="020B0604020202020204" pitchFamily="34" charset="0"/>
                <a:cs typeface="Arial" panose="020B0604020202020204" pitchFamily="34" charset="0"/>
              </a:rPr>
              <a:t>resta </a:t>
            </a:r>
            <a:r>
              <a:rPr lang="es-MX" sz="2200" dirty="0">
                <a:latin typeface="Arial" panose="020B0604020202020204" pitchFamily="34" charset="0"/>
                <a:cs typeface="Arial" panose="020B0604020202020204" pitchFamily="34" charset="0"/>
              </a:rPr>
              <a:t>s</a:t>
            </a:r>
            <a:r>
              <a:rPr lang="es-MX" sz="2200" dirty="0" smtClean="0">
                <a:latin typeface="Arial" panose="020B0604020202020204" pitchFamily="34" charset="0"/>
                <a:cs typeface="Arial" panose="020B0604020202020204" pitchFamily="34" charset="0"/>
              </a:rPr>
              <a:t>ervicio de empaste, extracciones, aplicación </a:t>
            </a:r>
            <a:r>
              <a:rPr lang="es-MX" sz="2200" dirty="0">
                <a:latin typeface="Arial" panose="020B0604020202020204" pitchFamily="34" charset="0"/>
                <a:cs typeface="Arial" panose="020B0604020202020204" pitchFamily="34" charset="0"/>
              </a:rPr>
              <a:t>d</a:t>
            </a:r>
            <a:r>
              <a:rPr lang="es-MX" sz="2200" dirty="0" smtClean="0">
                <a:latin typeface="Arial" panose="020B0604020202020204" pitchFamily="34" charset="0"/>
                <a:cs typeface="Arial" panose="020B0604020202020204" pitchFamily="34" charset="0"/>
              </a:rPr>
              <a:t>e Flúor, </a:t>
            </a:r>
            <a:r>
              <a:rPr lang="es-MX" sz="2200" dirty="0" err="1" smtClean="0">
                <a:latin typeface="Arial" panose="020B0604020202020204" pitchFamily="34" charset="0"/>
                <a:cs typeface="Arial" panose="020B0604020202020204" pitchFamily="34" charset="0"/>
              </a:rPr>
              <a:t>etc</a:t>
            </a:r>
            <a:r>
              <a:rPr lang="es-MX" sz="2200" dirty="0" smtClean="0">
                <a:latin typeface="Arial" panose="020B0604020202020204" pitchFamily="34" charset="0"/>
                <a:cs typeface="Arial" panose="020B0604020202020204" pitchFamily="34" charset="0"/>
              </a:rPr>
              <a:t>; Los Días Lunes, Miércoles y Vi</a:t>
            </a:r>
            <a:r>
              <a:rPr lang="es-MX" sz="2000" dirty="0" smtClean="0">
                <a:latin typeface="Arial" panose="020B0604020202020204" pitchFamily="34" charset="0"/>
                <a:cs typeface="Arial" panose="020B0604020202020204" pitchFamily="34" charset="0"/>
              </a:rPr>
              <a:t>ernes.</a:t>
            </a:r>
            <a:endParaRPr lang="es-MX" sz="2000" dirty="0">
              <a:latin typeface="Arial" panose="020B0604020202020204" pitchFamily="34" charset="0"/>
              <a:cs typeface="Arial" panose="020B0604020202020204" pitchFamily="34" charset="0"/>
            </a:endParaRPr>
          </a:p>
        </p:txBody>
      </p:sp>
      <p:sp>
        <p:nvSpPr>
          <p:cNvPr id="15" name="6 CuadroTexto"/>
          <p:cNvSpPr txBox="1"/>
          <p:nvPr/>
        </p:nvSpPr>
        <p:spPr>
          <a:xfrm>
            <a:off x="205759" y="4952168"/>
            <a:ext cx="8667374" cy="1107996"/>
          </a:xfrm>
          <a:prstGeom prst="rect">
            <a:avLst/>
          </a:prstGeom>
          <a:noFill/>
        </p:spPr>
        <p:txBody>
          <a:bodyPr wrap="square" rtlCol="0">
            <a:spAutoFit/>
          </a:bodyPr>
          <a:lstStyle/>
          <a:p>
            <a:pPr algn="just"/>
            <a:r>
              <a:rPr lang="es-MX" sz="2200" dirty="0" smtClean="0">
                <a:latin typeface="Arial" panose="020B0604020202020204" pitchFamily="34" charset="0"/>
                <a:cs typeface="Arial" panose="020B0604020202020204" pitchFamily="34" charset="0"/>
              </a:rPr>
              <a:t>Se les </a:t>
            </a:r>
            <a:r>
              <a:rPr lang="es-MX" sz="2200" dirty="0">
                <a:latin typeface="Arial" panose="020B0604020202020204" pitchFamily="34" charset="0"/>
                <a:cs typeface="Arial" panose="020B0604020202020204" pitchFamily="34" charset="0"/>
              </a:rPr>
              <a:t>b</a:t>
            </a:r>
            <a:r>
              <a:rPr lang="es-MX" sz="2200" dirty="0" smtClean="0">
                <a:latin typeface="Arial" panose="020B0604020202020204" pitchFamily="34" charset="0"/>
                <a:cs typeface="Arial" panose="020B0604020202020204" pitchFamily="34" charset="0"/>
              </a:rPr>
              <a:t>rinda atención </a:t>
            </a:r>
            <a:r>
              <a:rPr lang="es-MX" sz="2200" dirty="0">
                <a:latin typeface="Arial" panose="020B0604020202020204" pitchFamily="34" charset="0"/>
                <a:cs typeface="Arial" panose="020B0604020202020204" pitchFamily="34" charset="0"/>
              </a:rPr>
              <a:t>d</a:t>
            </a:r>
            <a:r>
              <a:rPr lang="es-MX" sz="2200" dirty="0" smtClean="0">
                <a:latin typeface="Arial" panose="020B0604020202020204" pitchFamily="34" charset="0"/>
                <a:cs typeface="Arial" panose="020B0604020202020204" pitchFamily="34" charset="0"/>
              </a:rPr>
              <a:t>e Enfermería de aplicación de Inyecciones, toma de presión, control de </a:t>
            </a:r>
            <a:r>
              <a:rPr lang="es-MX" sz="2200" dirty="0">
                <a:latin typeface="Arial" panose="020B0604020202020204" pitchFamily="34" charset="0"/>
                <a:cs typeface="Arial" panose="020B0604020202020204" pitchFamily="34" charset="0"/>
              </a:rPr>
              <a:t>g</a:t>
            </a:r>
            <a:r>
              <a:rPr lang="es-MX" sz="2200" dirty="0" smtClean="0">
                <a:latin typeface="Arial" panose="020B0604020202020204" pitchFamily="34" charset="0"/>
                <a:cs typeface="Arial" panose="020B0604020202020204" pitchFamily="34" charset="0"/>
              </a:rPr>
              <a:t>lucosa </a:t>
            </a:r>
            <a:r>
              <a:rPr lang="es-MX" sz="2200" dirty="0">
                <a:latin typeface="Arial" panose="020B0604020202020204" pitchFamily="34" charset="0"/>
                <a:cs typeface="Arial" panose="020B0604020202020204" pitchFamily="34" charset="0"/>
              </a:rPr>
              <a:t>a</a:t>
            </a:r>
            <a:r>
              <a:rPr lang="es-MX" sz="2200" dirty="0" smtClean="0">
                <a:latin typeface="Arial" panose="020B0604020202020204" pitchFamily="34" charset="0"/>
                <a:cs typeface="Arial" panose="020B0604020202020204" pitchFamily="34" charset="0"/>
              </a:rPr>
              <a:t> </a:t>
            </a:r>
            <a:r>
              <a:rPr lang="es-MX" sz="2200" dirty="0">
                <a:latin typeface="Arial" panose="020B0604020202020204" pitchFamily="34" charset="0"/>
                <a:cs typeface="Arial" panose="020B0604020202020204" pitchFamily="34" charset="0"/>
              </a:rPr>
              <a:t>l</a:t>
            </a:r>
            <a:r>
              <a:rPr lang="es-MX" sz="2200" dirty="0" smtClean="0">
                <a:latin typeface="Arial" panose="020B0604020202020204" pitchFamily="34" charset="0"/>
                <a:cs typeface="Arial" panose="020B0604020202020204" pitchFamily="34" charset="0"/>
              </a:rPr>
              <a:t>a ciudadanía en </a:t>
            </a:r>
            <a:r>
              <a:rPr lang="es-MX" sz="2200" dirty="0">
                <a:latin typeface="Arial" panose="020B0604020202020204" pitchFamily="34" charset="0"/>
                <a:cs typeface="Arial" panose="020B0604020202020204" pitchFamily="34" charset="0"/>
              </a:rPr>
              <a:t>g</a:t>
            </a:r>
            <a:r>
              <a:rPr lang="es-MX" sz="2200" dirty="0" smtClean="0">
                <a:latin typeface="Arial" panose="020B0604020202020204" pitchFamily="34" charset="0"/>
                <a:cs typeface="Arial" panose="020B0604020202020204" pitchFamily="34" charset="0"/>
              </a:rPr>
              <a:t>eneral </a:t>
            </a:r>
            <a:r>
              <a:rPr lang="es-MX" sz="2200" dirty="0">
                <a:latin typeface="Arial" panose="020B0604020202020204" pitchFamily="34" charset="0"/>
                <a:cs typeface="Arial" panose="020B0604020202020204" pitchFamily="34" charset="0"/>
              </a:rPr>
              <a:t>d</a:t>
            </a:r>
            <a:r>
              <a:rPr lang="es-MX" sz="2200" dirty="0" smtClean="0">
                <a:latin typeface="Arial" panose="020B0604020202020204" pitchFamily="34" charset="0"/>
                <a:cs typeface="Arial" panose="020B0604020202020204" pitchFamily="34" charset="0"/>
              </a:rPr>
              <a:t>e </a:t>
            </a:r>
            <a:r>
              <a:rPr lang="es-MX" sz="2200" dirty="0">
                <a:latin typeface="Arial" panose="020B0604020202020204" pitchFamily="34" charset="0"/>
                <a:cs typeface="Arial" panose="020B0604020202020204" pitchFamily="34" charset="0"/>
              </a:rPr>
              <a:t>l</a:t>
            </a:r>
            <a:r>
              <a:rPr lang="es-MX" sz="2200" dirty="0" smtClean="0">
                <a:latin typeface="Arial" panose="020B0604020202020204" pitchFamily="34" charset="0"/>
                <a:cs typeface="Arial" panose="020B0604020202020204" pitchFamily="34" charset="0"/>
              </a:rPr>
              <a:t>as </a:t>
            </a:r>
            <a:r>
              <a:rPr lang="es-MX" sz="2200" dirty="0">
                <a:latin typeface="Arial" panose="020B0604020202020204" pitchFamily="34" charset="0"/>
                <a:cs typeface="Arial" panose="020B0604020202020204" pitchFamily="34" charset="0"/>
              </a:rPr>
              <a:t>c</a:t>
            </a:r>
            <a:r>
              <a:rPr lang="es-MX" sz="2200" dirty="0" smtClean="0">
                <a:latin typeface="Arial" panose="020B0604020202020204" pitchFamily="34" charset="0"/>
                <a:cs typeface="Arial" panose="020B0604020202020204" pitchFamily="34" charset="0"/>
              </a:rPr>
              <a:t>olonias </a:t>
            </a:r>
            <a:r>
              <a:rPr lang="es-MX" sz="2200" dirty="0">
                <a:latin typeface="Arial" panose="020B0604020202020204" pitchFamily="34" charset="0"/>
                <a:cs typeface="Arial" panose="020B0604020202020204" pitchFamily="34" charset="0"/>
              </a:rPr>
              <a:t>a</a:t>
            </a:r>
            <a:r>
              <a:rPr lang="es-MX" sz="2200" dirty="0" smtClean="0">
                <a:latin typeface="Arial" panose="020B0604020202020204" pitchFamily="34" charset="0"/>
                <a:cs typeface="Arial" panose="020B0604020202020204" pitchFamily="34" charset="0"/>
              </a:rPr>
              <a:t>ledañas </a:t>
            </a:r>
            <a:r>
              <a:rPr lang="es-MX" sz="2200" dirty="0">
                <a:latin typeface="Arial" panose="020B0604020202020204" pitchFamily="34" charset="0"/>
                <a:cs typeface="Arial" panose="020B0604020202020204" pitchFamily="34" charset="0"/>
              </a:rPr>
              <a:t>a</a:t>
            </a:r>
            <a:r>
              <a:rPr lang="es-MX" sz="2200" dirty="0" smtClean="0">
                <a:latin typeface="Arial" panose="020B0604020202020204" pitchFamily="34" charset="0"/>
                <a:cs typeface="Arial" panose="020B0604020202020204" pitchFamily="34" charset="0"/>
              </a:rPr>
              <a:t> </a:t>
            </a:r>
            <a:r>
              <a:rPr lang="es-MX" sz="2200" dirty="0">
                <a:latin typeface="Arial" panose="020B0604020202020204" pitchFamily="34" charset="0"/>
                <a:cs typeface="Arial" panose="020B0604020202020204" pitchFamily="34" charset="0"/>
              </a:rPr>
              <a:t>n</a:t>
            </a:r>
            <a:r>
              <a:rPr lang="es-MX" sz="2200" dirty="0" smtClean="0">
                <a:latin typeface="Arial" panose="020B0604020202020204" pitchFamily="34" charset="0"/>
                <a:cs typeface="Arial" panose="020B0604020202020204" pitchFamily="34" charset="0"/>
              </a:rPr>
              <a:t>uestras </a:t>
            </a:r>
            <a:r>
              <a:rPr lang="es-MX" sz="2200" dirty="0">
                <a:latin typeface="Arial" panose="020B0604020202020204" pitchFamily="34" charset="0"/>
                <a:cs typeface="Arial" panose="020B0604020202020204" pitchFamily="34" charset="0"/>
              </a:rPr>
              <a:t>i</a:t>
            </a:r>
            <a:r>
              <a:rPr lang="es-MX" sz="2200" dirty="0" smtClean="0">
                <a:latin typeface="Arial" panose="020B0604020202020204" pitchFamily="34" charset="0"/>
                <a:cs typeface="Arial" panose="020B0604020202020204" pitchFamily="34" charset="0"/>
              </a:rPr>
              <a:t>nstalaciones.</a:t>
            </a:r>
            <a:endParaRPr lang="es-MX" sz="2200" dirty="0">
              <a:latin typeface="Arial" panose="020B0604020202020204" pitchFamily="34" charset="0"/>
              <a:cs typeface="Arial" panose="020B0604020202020204" pitchFamily="34" charset="0"/>
            </a:endParaRPr>
          </a:p>
        </p:txBody>
      </p:sp>
      <p:pic>
        <p:nvPicPr>
          <p:cNvPr id="11" name="Picture 2" descr="https://scontent-b-dfw.xx.fbcdn.net/hphotos-prn2/v/t34.0-12/10384929_236790139847905_759021885716349766_n.jpg?oh=ede01aebbe60a7aeee33ebbb80c76efc&amp;oe=538554CB"/>
          <p:cNvPicPr>
            <a:picLocks noChangeAspect="1" noChangeArrowheads="1"/>
          </p:cNvPicPr>
          <p:nvPr/>
        </p:nvPicPr>
        <p:blipFill rotWithShape="1">
          <a:blip r:embed="rId2">
            <a:extLst>
              <a:ext uri="{28A0092B-C50C-407E-A947-70E740481C1C}">
                <a14:useLocalDpi xmlns:a14="http://schemas.microsoft.com/office/drawing/2010/main" val="0"/>
              </a:ext>
            </a:extLst>
          </a:blip>
          <a:srcRect r="19793"/>
          <a:stretch/>
        </p:blipFill>
        <p:spPr bwMode="auto">
          <a:xfrm>
            <a:off x="4433456" y="1329690"/>
            <a:ext cx="4606348" cy="234176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user\Downloads\D.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2"/>
          <a:stretch/>
        </p:blipFill>
        <p:spPr bwMode="auto">
          <a:xfrm>
            <a:off x="180109" y="1343890"/>
            <a:ext cx="4253357" cy="22721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5044853"/>
      </p:ext>
    </p:extLst>
  </p:cSld>
  <p:clrMapOvr>
    <a:masterClrMapping/>
  </p:clrMapOvr>
  <p:transition spd="slow">
    <p:wheel/>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202053" y="78015"/>
            <a:ext cx="4660187" cy="369332"/>
          </a:xfrm>
          <a:prstGeom prst="rect">
            <a:avLst/>
          </a:prstGeom>
          <a:noFill/>
        </p:spPr>
        <p:txBody>
          <a:bodyPr wrap="none" rtlCol="0">
            <a:spAutoFit/>
          </a:bodyPr>
          <a:lstStyle/>
          <a:p>
            <a:pPr algn="ctr"/>
            <a:r>
              <a:rPr lang="en-US" b="1" i="1" dirty="0" smtClean="0">
                <a:solidFill>
                  <a:srgbClr val="FFFF66"/>
                </a:solidFill>
                <a:latin typeface="Arial" panose="020B0604020202020204" pitchFamily="34" charset="0"/>
                <a:cs typeface="Arial" panose="020B0604020202020204" pitchFamily="34" charset="0"/>
              </a:rPr>
              <a:t>SECRETARÍA DE DESARROLLO SOCIAL</a:t>
            </a:r>
            <a:endParaRPr lang="es-ES" b="1" i="1" dirty="0">
              <a:solidFill>
                <a:srgbClr val="FFFF66"/>
              </a:solidFill>
              <a:latin typeface="Arial" panose="020B0604020202020204" pitchFamily="34" charset="0"/>
              <a:cs typeface="Arial" panose="020B0604020202020204" pitchFamily="34" charset="0"/>
            </a:endParaRPr>
          </a:p>
        </p:txBody>
      </p:sp>
      <p:sp>
        <p:nvSpPr>
          <p:cNvPr id="7" name="CuadroTexto 3"/>
          <p:cNvSpPr txBox="1"/>
          <p:nvPr/>
        </p:nvSpPr>
        <p:spPr>
          <a:xfrm>
            <a:off x="3447548" y="6281592"/>
            <a:ext cx="2591287" cy="369332"/>
          </a:xfrm>
          <a:prstGeom prst="rect">
            <a:avLst/>
          </a:prstGeom>
          <a:noFill/>
        </p:spPr>
        <p:txBody>
          <a:bodyPr wrap="none" rtlCol="0">
            <a:spAutoFit/>
          </a:bodyPr>
          <a:lstStyle/>
          <a:p>
            <a:pPr algn="ctr"/>
            <a:r>
              <a:rPr lang="en-US" b="1" i="1" dirty="0" smtClean="0">
                <a:solidFill>
                  <a:srgbClr val="FFFF66"/>
                </a:solidFill>
                <a:latin typeface="Arial" panose="020B0604020202020204" pitchFamily="34" charset="0"/>
                <a:cs typeface="Arial" panose="020B0604020202020204" pitchFamily="34" charset="0"/>
              </a:rPr>
              <a:t>ACCIONES DE MAYO </a:t>
            </a:r>
            <a:endParaRPr lang="es-ES" b="1" i="1" dirty="0">
              <a:solidFill>
                <a:srgbClr val="FFFF66"/>
              </a:solidFill>
              <a:latin typeface="Arial" panose="020B0604020202020204" pitchFamily="34" charset="0"/>
              <a:cs typeface="Arial" panose="020B0604020202020204" pitchFamily="34" charset="0"/>
            </a:endParaRPr>
          </a:p>
        </p:txBody>
      </p:sp>
      <p:sp>
        <p:nvSpPr>
          <p:cNvPr id="8" name="CuadroTexto 3"/>
          <p:cNvSpPr txBox="1"/>
          <p:nvPr/>
        </p:nvSpPr>
        <p:spPr>
          <a:xfrm>
            <a:off x="476732" y="562833"/>
            <a:ext cx="8396401" cy="553998"/>
          </a:xfrm>
          <a:prstGeom prst="rect">
            <a:avLst/>
          </a:prstGeom>
          <a:noFill/>
        </p:spPr>
        <p:txBody>
          <a:bodyPr wrap="none" rtlCol="0">
            <a:spAutoFit/>
          </a:bodyPr>
          <a:lstStyle/>
          <a:p>
            <a:pPr algn="ctr"/>
            <a:r>
              <a:rPr lang="es-ES" sz="3000" b="1" i="1" dirty="0" smtClean="0">
                <a:solidFill>
                  <a:srgbClr val="FFFF66"/>
                </a:solidFill>
                <a:latin typeface="Arial" panose="020B0604020202020204" pitchFamily="34" charset="0"/>
                <a:cs typeface="Arial" panose="020B0604020202020204" pitchFamily="34" charset="0"/>
              </a:rPr>
              <a:t> PARTICIPACIÓN Y ATENCIÓN CIUDADANA</a:t>
            </a:r>
            <a:endParaRPr lang="es-ES" sz="3000" b="1" i="1" dirty="0">
              <a:solidFill>
                <a:srgbClr val="FFFF66"/>
              </a:solidFill>
              <a:latin typeface="Arial" panose="020B0604020202020204" pitchFamily="34" charset="0"/>
              <a:cs typeface="Arial" panose="020B0604020202020204" pitchFamily="34" charset="0"/>
            </a:endParaRPr>
          </a:p>
        </p:txBody>
      </p:sp>
      <p:sp>
        <p:nvSpPr>
          <p:cNvPr id="10" name="5 CuadroTexto"/>
          <p:cNvSpPr txBox="1"/>
          <p:nvPr/>
        </p:nvSpPr>
        <p:spPr>
          <a:xfrm>
            <a:off x="95537" y="4196952"/>
            <a:ext cx="8734566" cy="769441"/>
          </a:xfrm>
          <a:prstGeom prst="rect">
            <a:avLst/>
          </a:prstGeom>
          <a:noFill/>
        </p:spPr>
        <p:txBody>
          <a:bodyPr wrap="square" rtlCol="0">
            <a:spAutoFit/>
          </a:bodyPr>
          <a:lstStyle/>
          <a:p>
            <a:pPr algn="ctr"/>
            <a:r>
              <a:rPr lang="es-MX" sz="2200" dirty="0" smtClean="0">
                <a:latin typeface="Arial" panose="020B0604020202020204" pitchFamily="34" charset="0"/>
                <a:cs typeface="Arial" panose="020B0604020202020204" pitchFamily="34" charset="0"/>
              </a:rPr>
              <a:t>Prestamos el servicio de Apoyo Escolar a </a:t>
            </a:r>
            <a:r>
              <a:rPr lang="es-MX" sz="2200" dirty="0">
                <a:latin typeface="Arial" panose="020B0604020202020204" pitchFamily="34" charset="0"/>
                <a:cs typeface="Arial" panose="020B0604020202020204" pitchFamily="34" charset="0"/>
              </a:rPr>
              <a:t>n</a:t>
            </a:r>
            <a:r>
              <a:rPr lang="es-MX" sz="2200" dirty="0" smtClean="0">
                <a:latin typeface="Arial" panose="020B0604020202020204" pitchFamily="34" charset="0"/>
                <a:cs typeface="Arial" panose="020B0604020202020204" pitchFamily="34" charset="0"/>
              </a:rPr>
              <a:t>iños </a:t>
            </a:r>
            <a:r>
              <a:rPr lang="es-MX" sz="2200" dirty="0">
                <a:latin typeface="Arial" panose="020B0604020202020204" pitchFamily="34" charset="0"/>
                <a:cs typeface="Arial" panose="020B0604020202020204" pitchFamily="34" charset="0"/>
              </a:rPr>
              <a:t>d</a:t>
            </a:r>
            <a:r>
              <a:rPr lang="es-MX" sz="2200" dirty="0" smtClean="0">
                <a:latin typeface="Arial" panose="020B0604020202020204" pitchFamily="34" charset="0"/>
                <a:cs typeface="Arial" panose="020B0604020202020204" pitchFamily="34" charset="0"/>
              </a:rPr>
              <a:t>e 2do Grado </a:t>
            </a:r>
            <a:r>
              <a:rPr lang="es-MX" sz="2200" dirty="0">
                <a:latin typeface="Arial" panose="020B0604020202020204" pitchFamily="34" charset="0"/>
                <a:cs typeface="Arial" panose="020B0604020202020204" pitchFamily="34" charset="0"/>
              </a:rPr>
              <a:t>a</a:t>
            </a:r>
            <a:r>
              <a:rPr lang="es-MX" sz="2200" dirty="0" smtClean="0">
                <a:latin typeface="Arial" panose="020B0604020202020204" pitchFamily="34" charset="0"/>
                <a:cs typeface="Arial" panose="020B0604020202020204" pitchFamily="34" charset="0"/>
              </a:rPr>
              <a:t> 6to Grado en la materia de  Matemáticas </a:t>
            </a:r>
            <a:r>
              <a:rPr lang="es-MX" sz="2200" dirty="0">
                <a:latin typeface="Arial" panose="020B0604020202020204" pitchFamily="34" charset="0"/>
                <a:cs typeface="Arial" panose="020B0604020202020204" pitchFamily="34" charset="0"/>
              </a:rPr>
              <a:t>y</a:t>
            </a:r>
            <a:r>
              <a:rPr lang="es-MX" sz="2200" dirty="0" smtClean="0">
                <a:latin typeface="Arial" panose="020B0604020202020204" pitchFamily="34" charset="0"/>
                <a:cs typeface="Arial" panose="020B0604020202020204" pitchFamily="34" charset="0"/>
              </a:rPr>
              <a:t> Español de Lunes a Viernes.</a:t>
            </a:r>
            <a:endParaRPr lang="es-MX" sz="2200" dirty="0">
              <a:latin typeface="Arial" panose="020B0604020202020204" pitchFamily="34" charset="0"/>
              <a:cs typeface="Arial" panose="020B0604020202020204" pitchFamily="34" charset="0"/>
            </a:endParaRPr>
          </a:p>
        </p:txBody>
      </p:sp>
      <p:sp>
        <p:nvSpPr>
          <p:cNvPr id="12" name="8 CuadroTexto"/>
          <p:cNvSpPr txBox="1"/>
          <p:nvPr/>
        </p:nvSpPr>
        <p:spPr>
          <a:xfrm>
            <a:off x="136478" y="5035962"/>
            <a:ext cx="8598089" cy="1107996"/>
          </a:xfrm>
          <a:prstGeom prst="rect">
            <a:avLst/>
          </a:prstGeom>
          <a:noFill/>
        </p:spPr>
        <p:txBody>
          <a:bodyPr wrap="square" rtlCol="0">
            <a:spAutoFit/>
          </a:bodyPr>
          <a:lstStyle/>
          <a:p>
            <a:pPr algn="just"/>
            <a:r>
              <a:rPr lang="es-MX" sz="2200" dirty="0" smtClean="0">
                <a:latin typeface="Arial" panose="020B0604020202020204" pitchFamily="34" charset="0"/>
                <a:cs typeface="Arial" panose="020B0604020202020204" pitchFamily="34" charset="0"/>
              </a:rPr>
              <a:t>Seguimos Brindando clases </a:t>
            </a:r>
            <a:r>
              <a:rPr lang="es-MX" sz="2200" dirty="0">
                <a:latin typeface="Arial" panose="020B0604020202020204" pitchFamily="34" charset="0"/>
                <a:cs typeface="Arial" panose="020B0604020202020204" pitchFamily="34" charset="0"/>
              </a:rPr>
              <a:t>d</a:t>
            </a:r>
            <a:r>
              <a:rPr lang="es-MX" sz="2200" dirty="0" smtClean="0">
                <a:latin typeface="Arial" panose="020B0604020202020204" pitchFamily="34" charset="0"/>
                <a:cs typeface="Arial" panose="020B0604020202020204" pitchFamily="34" charset="0"/>
              </a:rPr>
              <a:t>e </a:t>
            </a:r>
            <a:r>
              <a:rPr lang="es-MX" sz="2200" dirty="0">
                <a:latin typeface="Arial" panose="020B0604020202020204" pitchFamily="34" charset="0"/>
                <a:cs typeface="Arial" panose="020B0604020202020204" pitchFamily="34" charset="0"/>
              </a:rPr>
              <a:t>c</a:t>
            </a:r>
            <a:r>
              <a:rPr lang="es-MX" sz="2200" dirty="0" smtClean="0">
                <a:latin typeface="Arial" panose="020B0604020202020204" pitchFamily="34" charset="0"/>
                <a:cs typeface="Arial" panose="020B0604020202020204" pitchFamily="34" charset="0"/>
              </a:rPr>
              <a:t>anto </a:t>
            </a:r>
            <a:r>
              <a:rPr lang="es-MX" sz="2200" dirty="0">
                <a:latin typeface="Arial" panose="020B0604020202020204" pitchFamily="34" charset="0"/>
                <a:cs typeface="Arial" panose="020B0604020202020204" pitchFamily="34" charset="0"/>
              </a:rPr>
              <a:t>y</a:t>
            </a:r>
            <a:r>
              <a:rPr lang="es-MX" sz="2200" dirty="0" smtClean="0">
                <a:latin typeface="Arial" panose="020B0604020202020204" pitchFamily="34" charset="0"/>
                <a:cs typeface="Arial" panose="020B0604020202020204" pitchFamily="34" charset="0"/>
              </a:rPr>
              <a:t> </a:t>
            </a:r>
            <a:r>
              <a:rPr lang="es-MX" sz="2200" dirty="0">
                <a:latin typeface="Arial" panose="020B0604020202020204" pitchFamily="34" charset="0"/>
                <a:cs typeface="Arial" panose="020B0604020202020204" pitchFamily="34" charset="0"/>
              </a:rPr>
              <a:t>g</a:t>
            </a:r>
            <a:r>
              <a:rPr lang="es-MX" sz="2200" dirty="0" smtClean="0">
                <a:latin typeface="Arial" panose="020B0604020202020204" pitchFamily="34" charset="0"/>
                <a:cs typeface="Arial" panose="020B0604020202020204" pitchFamily="34" charset="0"/>
              </a:rPr>
              <a:t>uitarra las cuales están formadas </a:t>
            </a:r>
            <a:r>
              <a:rPr lang="es-MX" sz="2200" dirty="0">
                <a:latin typeface="Arial" panose="020B0604020202020204" pitchFamily="34" charset="0"/>
                <a:cs typeface="Arial" panose="020B0604020202020204" pitchFamily="34" charset="0"/>
              </a:rPr>
              <a:t>p</a:t>
            </a:r>
            <a:r>
              <a:rPr lang="es-MX" sz="2200" dirty="0" smtClean="0">
                <a:latin typeface="Arial" panose="020B0604020202020204" pitchFamily="34" charset="0"/>
                <a:cs typeface="Arial" panose="020B0604020202020204" pitchFamily="34" charset="0"/>
              </a:rPr>
              <a:t>or </a:t>
            </a:r>
            <a:r>
              <a:rPr lang="es-MX" sz="2200" dirty="0">
                <a:latin typeface="Arial" panose="020B0604020202020204" pitchFamily="34" charset="0"/>
                <a:cs typeface="Arial" panose="020B0604020202020204" pitchFamily="34" charset="0"/>
              </a:rPr>
              <a:t>n</a:t>
            </a:r>
            <a:r>
              <a:rPr lang="es-MX" sz="2200" dirty="0" smtClean="0">
                <a:latin typeface="Arial" panose="020B0604020202020204" pitchFamily="34" charset="0"/>
                <a:cs typeface="Arial" panose="020B0604020202020204" pitchFamily="34" charset="0"/>
              </a:rPr>
              <a:t>iños </a:t>
            </a:r>
            <a:r>
              <a:rPr lang="es-MX" sz="2200" dirty="0">
                <a:latin typeface="Arial" panose="020B0604020202020204" pitchFamily="34" charset="0"/>
                <a:cs typeface="Arial" panose="020B0604020202020204" pitchFamily="34" charset="0"/>
              </a:rPr>
              <a:t>y</a:t>
            </a:r>
            <a:r>
              <a:rPr lang="es-MX" sz="2200" dirty="0" smtClean="0">
                <a:latin typeface="Arial" panose="020B0604020202020204" pitchFamily="34" charset="0"/>
                <a:cs typeface="Arial" panose="020B0604020202020204" pitchFamily="34" charset="0"/>
              </a:rPr>
              <a:t> </a:t>
            </a:r>
            <a:r>
              <a:rPr lang="es-MX" sz="2200" dirty="0">
                <a:latin typeface="Arial" panose="020B0604020202020204" pitchFamily="34" charset="0"/>
                <a:cs typeface="Arial" panose="020B0604020202020204" pitchFamily="34" charset="0"/>
              </a:rPr>
              <a:t>n</a:t>
            </a:r>
            <a:r>
              <a:rPr lang="es-MX" sz="2200" dirty="0" smtClean="0">
                <a:latin typeface="Arial" panose="020B0604020202020204" pitchFamily="34" charset="0"/>
                <a:cs typeface="Arial" panose="020B0604020202020204" pitchFamily="34" charset="0"/>
              </a:rPr>
              <a:t>iñas </a:t>
            </a:r>
            <a:r>
              <a:rPr lang="es-MX" sz="2200" dirty="0">
                <a:latin typeface="Arial" panose="020B0604020202020204" pitchFamily="34" charset="0"/>
                <a:cs typeface="Arial" panose="020B0604020202020204" pitchFamily="34" charset="0"/>
              </a:rPr>
              <a:t>d</a:t>
            </a:r>
            <a:r>
              <a:rPr lang="es-MX" sz="2200" dirty="0" smtClean="0">
                <a:latin typeface="Arial" panose="020B0604020202020204" pitchFamily="34" charset="0"/>
                <a:cs typeface="Arial" panose="020B0604020202020204" pitchFamily="34" charset="0"/>
              </a:rPr>
              <a:t>e </a:t>
            </a:r>
            <a:r>
              <a:rPr lang="es-MX" sz="2200" dirty="0">
                <a:latin typeface="Arial" panose="020B0604020202020204" pitchFamily="34" charset="0"/>
                <a:cs typeface="Arial" panose="020B0604020202020204" pitchFamily="34" charset="0"/>
              </a:rPr>
              <a:t>l</a:t>
            </a:r>
            <a:r>
              <a:rPr lang="es-MX" sz="2200" dirty="0" smtClean="0">
                <a:latin typeface="Arial" panose="020B0604020202020204" pitchFamily="34" charset="0"/>
                <a:cs typeface="Arial" panose="020B0604020202020204" pitchFamily="34" charset="0"/>
              </a:rPr>
              <a:t>as </a:t>
            </a:r>
            <a:r>
              <a:rPr lang="es-MX" sz="2200" dirty="0">
                <a:latin typeface="Arial" panose="020B0604020202020204" pitchFamily="34" charset="0"/>
                <a:cs typeface="Arial" panose="020B0604020202020204" pitchFamily="34" charset="0"/>
              </a:rPr>
              <a:t>c</a:t>
            </a:r>
            <a:r>
              <a:rPr lang="es-MX" sz="2200" dirty="0" smtClean="0">
                <a:latin typeface="Arial" panose="020B0604020202020204" pitchFamily="34" charset="0"/>
                <a:cs typeface="Arial" panose="020B0604020202020204" pitchFamily="34" charset="0"/>
              </a:rPr>
              <a:t>olonias Infonavit Reforma, </a:t>
            </a:r>
            <a:r>
              <a:rPr lang="es-MX" sz="2200" dirty="0">
                <a:latin typeface="Arial" panose="020B0604020202020204" pitchFamily="34" charset="0"/>
                <a:cs typeface="Arial" panose="020B0604020202020204" pitchFamily="34" charset="0"/>
              </a:rPr>
              <a:t>C</a:t>
            </a:r>
            <a:r>
              <a:rPr lang="es-MX" sz="2200" dirty="0" smtClean="0">
                <a:latin typeface="Arial" panose="020B0604020202020204" pitchFamily="34" charset="0"/>
                <a:cs typeface="Arial" panose="020B0604020202020204" pitchFamily="34" charset="0"/>
              </a:rPr>
              <a:t>oahuila, Colinas </a:t>
            </a:r>
            <a:r>
              <a:rPr lang="es-MX" sz="2200" dirty="0">
                <a:latin typeface="Arial" panose="020B0604020202020204" pitchFamily="34" charset="0"/>
                <a:cs typeface="Arial" panose="020B0604020202020204" pitchFamily="34" charset="0"/>
              </a:rPr>
              <a:t>d</a:t>
            </a:r>
            <a:r>
              <a:rPr lang="es-MX" sz="2200" dirty="0" smtClean="0">
                <a:latin typeface="Arial" panose="020B0604020202020204" pitchFamily="34" charset="0"/>
                <a:cs typeface="Arial" panose="020B0604020202020204" pitchFamily="34" charset="0"/>
              </a:rPr>
              <a:t>el Sol.</a:t>
            </a:r>
            <a:endParaRPr lang="es-MX" sz="2200" dirty="0">
              <a:latin typeface="Arial" panose="020B0604020202020204" pitchFamily="34" charset="0"/>
              <a:cs typeface="Arial" panose="020B0604020202020204" pitchFamily="34" charset="0"/>
            </a:endParaRPr>
          </a:p>
        </p:txBody>
      </p:sp>
      <p:pic>
        <p:nvPicPr>
          <p:cNvPr id="13" name="Picture 2" descr="C:\Users\user\Desktop\IMG_20140523_14575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178" y="1357745"/>
            <a:ext cx="4370695" cy="257694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user\Desktop\IMG_20140703_15050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30436" y="1368177"/>
            <a:ext cx="4488884" cy="2586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7341676"/>
      </p:ext>
    </p:extLst>
  </p:cSld>
  <p:clrMapOvr>
    <a:masterClrMapping/>
  </p:clrMapOvr>
  <p:transition spd="slow">
    <p:whee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1"/>
          <p:cNvSpPr txBox="1"/>
          <p:nvPr/>
        </p:nvSpPr>
        <p:spPr>
          <a:xfrm>
            <a:off x="1592032" y="411630"/>
            <a:ext cx="5996899" cy="584775"/>
          </a:xfrm>
          <a:prstGeom prst="rect">
            <a:avLst/>
          </a:prstGeom>
          <a:noFill/>
        </p:spPr>
        <p:txBody>
          <a:bodyPr wrap="none" rtlCol="0">
            <a:spAutoFit/>
          </a:bodyPr>
          <a:lstStyle/>
          <a:p>
            <a:pPr algn="ctr"/>
            <a:r>
              <a:rPr lang="en-US" sz="3200" b="1" i="1" dirty="0" smtClean="0">
                <a:solidFill>
                  <a:srgbClr val="FFFF66"/>
                </a:solidFill>
                <a:latin typeface="Arial" panose="020B0604020202020204" pitchFamily="34" charset="0"/>
                <a:cs typeface="Arial" panose="020B0604020202020204" pitchFamily="34" charset="0"/>
              </a:rPr>
              <a:t>INSTITUTO DE LA JUVENTUD</a:t>
            </a:r>
            <a:endParaRPr lang="es-ES" sz="3200" b="1" i="1" dirty="0">
              <a:solidFill>
                <a:srgbClr val="FFFF66"/>
              </a:solidFill>
              <a:latin typeface="Arial" panose="020B0604020202020204" pitchFamily="34" charset="0"/>
              <a:cs typeface="Arial" panose="020B0604020202020204" pitchFamily="34" charset="0"/>
            </a:endParaRPr>
          </a:p>
        </p:txBody>
      </p:sp>
      <p:sp>
        <p:nvSpPr>
          <p:cNvPr id="7" name="CuadroTexto 3"/>
          <p:cNvSpPr txBox="1"/>
          <p:nvPr/>
        </p:nvSpPr>
        <p:spPr>
          <a:xfrm>
            <a:off x="2202053" y="78015"/>
            <a:ext cx="4660187" cy="369332"/>
          </a:xfrm>
          <a:prstGeom prst="rect">
            <a:avLst/>
          </a:prstGeom>
          <a:noFill/>
        </p:spPr>
        <p:txBody>
          <a:bodyPr wrap="none" rtlCol="0">
            <a:spAutoFit/>
          </a:bodyPr>
          <a:lstStyle/>
          <a:p>
            <a:pPr algn="ctr"/>
            <a:r>
              <a:rPr lang="en-US" b="1" i="1" dirty="0" smtClean="0">
                <a:solidFill>
                  <a:srgbClr val="FFFF66"/>
                </a:solidFill>
                <a:latin typeface="Arial" panose="020B0604020202020204" pitchFamily="34" charset="0"/>
                <a:cs typeface="Arial" panose="020B0604020202020204" pitchFamily="34" charset="0"/>
              </a:rPr>
              <a:t>SECRETARÍA DE DESARROLLO SOCIAL</a:t>
            </a:r>
            <a:endParaRPr lang="es-ES" b="1" i="1" dirty="0">
              <a:solidFill>
                <a:srgbClr val="FFFF66"/>
              </a:solidFill>
              <a:latin typeface="Arial" panose="020B0604020202020204" pitchFamily="34" charset="0"/>
              <a:cs typeface="Arial" panose="020B0604020202020204" pitchFamily="34" charset="0"/>
            </a:endParaRPr>
          </a:p>
        </p:txBody>
      </p:sp>
      <p:sp>
        <p:nvSpPr>
          <p:cNvPr id="10" name="CuadroTexto 3"/>
          <p:cNvSpPr txBox="1"/>
          <p:nvPr/>
        </p:nvSpPr>
        <p:spPr>
          <a:xfrm>
            <a:off x="3327973" y="6308486"/>
            <a:ext cx="2527167" cy="369332"/>
          </a:xfrm>
          <a:prstGeom prst="rect">
            <a:avLst/>
          </a:prstGeom>
          <a:noFill/>
        </p:spPr>
        <p:txBody>
          <a:bodyPr wrap="none" rtlCol="0">
            <a:spAutoFit/>
          </a:bodyPr>
          <a:lstStyle/>
          <a:p>
            <a:pPr algn="ctr"/>
            <a:r>
              <a:rPr lang="en-US" b="1" i="1" dirty="0" smtClean="0">
                <a:solidFill>
                  <a:srgbClr val="FFFF66"/>
                </a:solidFill>
                <a:latin typeface="Arial" panose="020B0604020202020204" pitchFamily="34" charset="0"/>
                <a:cs typeface="Arial" panose="020B0604020202020204" pitchFamily="34" charset="0"/>
              </a:rPr>
              <a:t>ACCIONES DE MAYO</a:t>
            </a:r>
          </a:p>
        </p:txBody>
      </p:sp>
      <p:pic>
        <p:nvPicPr>
          <p:cNvPr id="9" name="Picture 5" descr="C:\Documents and Settings\Usuario\Mis documentos\inauguracion del skate park.jpg"/>
          <p:cNvPicPr>
            <a:picLocks noChangeAspect="1" noChangeArrowheads="1"/>
          </p:cNvPicPr>
          <p:nvPr/>
        </p:nvPicPr>
        <p:blipFill>
          <a:blip r:embed="rId2"/>
          <a:srcRect/>
          <a:stretch>
            <a:fillRect/>
          </a:stretch>
        </p:blipFill>
        <p:spPr bwMode="auto">
          <a:xfrm>
            <a:off x="166255" y="1274590"/>
            <a:ext cx="8977745" cy="3623477"/>
          </a:xfrm>
          <a:prstGeom prst="rect">
            <a:avLst/>
          </a:prstGeom>
          <a:noFill/>
        </p:spPr>
      </p:pic>
      <p:sp>
        <p:nvSpPr>
          <p:cNvPr id="11" name="10 Rectángulo"/>
          <p:cNvSpPr/>
          <p:nvPr/>
        </p:nvSpPr>
        <p:spPr>
          <a:xfrm>
            <a:off x="193965" y="5009846"/>
            <a:ext cx="8950035" cy="707886"/>
          </a:xfrm>
          <a:prstGeom prst="rect">
            <a:avLst/>
          </a:prstGeom>
        </p:spPr>
        <p:txBody>
          <a:bodyPr wrap="square">
            <a:spAutoFit/>
          </a:bodyPr>
          <a:lstStyle/>
          <a:p>
            <a:pPr algn="just"/>
            <a:r>
              <a:rPr lang="es-MX" sz="2000" dirty="0" smtClean="0">
                <a:latin typeface="Arial" pitchFamily="34" charset="0"/>
                <a:cs typeface="Arial" pitchFamily="34" charset="0"/>
              </a:rPr>
              <a:t>Se llevo a cabo la competencia de Skateboarding con jóvenes de la colonia Hacienda Santa Lucía durante la inauguración del </a:t>
            </a:r>
            <a:r>
              <a:rPr lang="es-MX" sz="2000" dirty="0" err="1" smtClean="0">
                <a:latin typeface="Arial" pitchFamily="34" charset="0"/>
                <a:cs typeface="Arial" pitchFamily="34" charset="0"/>
              </a:rPr>
              <a:t>Skate</a:t>
            </a:r>
            <a:r>
              <a:rPr lang="es-MX" sz="2000" dirty="0" smtClean="0">
                <a:latin typeface="Arial" pitchFamily="34" charset="0"/>
                <a:cs typeface="Arial" pitchFamily="34" charset="0"/>
              </a:rPr>
              <a:t> Park.</a:t>
            </a:r>
            <a:endParaRPr lang="es-MX" sz="2000" dirty="0">
              <a:latin typeface="Arial" pitchFamily="34" charset="0"/>
              <a:cs typeface="Arial" pitchFamily="34" charset="0"/>
            </a:endParaRPr>
          </a:p>
        </p:txBody>
      </p:sp>
    </p:spTree>
    <p:extLst>
      <p:ext uri="{BB962C8B-B14F-4D97-AF65-F5344CB8AC3E}">
        <p14:creationId xmlns:p14="http://schemas.microsoft.com/office/powerpoint/2010/main" val="529192896"/>
      </p:ext>
    </p:extLst>
  </p:cSld>
  <p:clrMapOvr>
    <a:masterClrMapping/>
  </p:clrMapOvr>
  <p:transition spd="slow">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202053" y="78015"/>
            <a:ext cx="4660187" cy="369332"/>
          </a:xfrm>
          <a:prstGeom prst="rect">
            <a:avLst/>
          </a:prstGeom>
          <a:noFill/>
        </p:spPr>
        <p:txBody>
          <a:bodyPr wrap="none" rtlCol="0">
            <a:spAutoFit/>
          </a:bodyPr>
          <a:lstStyle/>
          <a:p>
            <a:pPr algn="ctr"/>
            <a:r>
              <a:rPr lang="en-US" b="1" i="1" dirty="0" smtClean="0">
                <a:solidFill>
                  <a:srgbClr val="FFFF66"/>
                </a:solidFill>
                <a:latin typeface="Arial" panose="020B0604020202020204" pitchFamily="34" charset="0"/>
                <a:cs typeface="Arial" panose="020B0604020202020204" pitchFamily="34" charset="0"/>
              </a:rPr>
              <a:t>SECRETARÍA DE DESARROLLO SOCIAL</a:t>
            </a:r>
            <a:endParaRPr lang="es-ES" b="1" i="1" dirty="0">
              <a:solidFill>
                <a:srgbClr val="FFFF66"/>
              </a:solidFill>
              <a:latin typeface="Arial" panose="020B0604020202020204" pitchFamily="34" charset="0"/>
              <a:cs typeface="Arial" panose="020B0604020202020204" pitchFamily="34" charset="0"/>
            </a:endParaRPr>
          </a:p>
        </p:txBody>
      </p:sp>
      <p:sp>
        <p:nvSpPr>
          <p:cNvPr id="7" name="CuadroTexto 3"/>
          <p:cNvSpPr txBox="1"/>
          <p:nvPr/>
        </p:nvSpPr>
        <p:spPr>
          <a:xfrm>
            <a:off x="3447548" y="6281592"/>
            <a:ext cx="2591287" cy="369332"/>
          </a:xfrm>
          <a:prstGeom prst="rect">
            <a:avLst/>
          </a:prstGeom>
          <a:noFill/>
        </p:spPr>
        <p:txBody>
          <a:bodyPr wrap="none" rtlCol="0">
            <a:spAutoFit/>
          </a:bodyPr>
          <a:lstStyle/>
          <a:p>
            <a:pPr algn="ctr"/>
            <a:r>
              <a:rPr lang="en-US" b="1" i="1" dirty="0" smtClean="0">
                <a:solidFill>
                  <a:srgbClr val="FFFF66"/>
                </a:solidFill>
                <a:latin typeface="Arial" panose="020B0604020202020204" pitchFamily="34" charset="0"/>
                <a:cs typeface="Arial" panose="020B0604020202020204" pitchFamily="34" charset="0"/>
              </a:rPr>
              <a:t>ACCIONES DE MAYO </a:t>
            </a:r>
            <a:endParaRPr lang="es-ES" b="1" i="1" dirty="0">
              <a:solidFill>
                <a:srgbClr val="FFFF66"/>
              </a:solidFill>
              <a:latin typeface="Arial" panose="020B0604020202020204" pitchFamily="34" charset="0"/>
              <a:cs typeface="Arial" panose="020B0604020202020204" pitchFamily="34" charset="0"/>
            </a:endParaRPr>
          </a:p>
        </p:txBody>
      </p:sp>
      <p:sp>
        <p:nvSpPr>
          <p:cNvPr id="8" name="CuadroTexto 3"/>
          <p:cNvSpPr txBox="1"/>
          <p:nvPr/>
        </p:nvSpPr>
        <p:spPr>
          <a:xfrm>
            <a:off x="476732" y="562833"/>
            <a:ext cx="8396401" cy="553998"/>
          </a:xfrm>
          <a:prstGeom prst="rect">
            <a:avLst/>
          </a:prstGeom>
          <a:noFill/>
        </p:spPr>
        <p:txBody>
          <a:bodyPr wrap="none" rtlCol="0">
            <a:spAutoFit/>
          </a:bodyPr>
          <a:lstStyle/>
          <a:p>
            <a:pPr algn="ctr"/>
            <a:r>
              <a:rPr lang="es-ES" sz="3000" b="1" i="1" dirty="0" smtClean="0">
                <a:solidFill>
                  <a:srgbClr val="FFFF66"/>
                </a:solidFill>
                <a:latin typeface="Arial" panose="020B0604020202020204" pitchFamily="34" charset="0"/>
                <a:cs typeface="Arial" panose="020B0604020202020204" pitchFamily="34" charset="0"/>
              </a:rPr>
              <a:t> PARTICIPACIÓN Y ATENCIÓN CIUDADANA</a:t>
            </a:r>
            <a:endParaRPr lang="es-ES" sz="3000" b="1" i="1" dirty="0">
              <a:solidFill>
                <a:srgbClr val="FFFF66"/>
              </a:solidFill>
              <a:latin typeface="Arial" panose="020B0604020202020204" pitchFamily="34" charset="0"/>
              <a:cs typeface="Arial" panose="020B0604020202020204" pitchFamily="34" charset="0"/>
            </a:endParaRPr>
          </a:p>
        </p:txBody>
      </p:sp>
      <p:sp>
        <p:nvSpPr>
          <p:cNvPr id="10" name="6 CuadroTexto"/>
          <p:cNvSpPr txBox="1"/>
          <p:nvPr/>
        </p:nvSpPr>
        <p:spPr>
          <a:xfrm>
            <a:off x="191689" y="4418266"/>
            <a:ext cx="8723008" cy="1200329"/>
          </a:xfrm>
          <a:prstGeom prst="rect">
            <a:avLst/>
          </a:prstGeom>
          <a:noFill/>
        </p:spPr>
        <p:txBody>
          <a:bodyPr wrap="square" rtlCol="0">
            <a:spAutoFit/>
          </a:bodyPr>
          <a:lstStyle/>
          <a:p>
            <a:pPr algn="just"/>
            <a:r>
              <a:rPr lang="es-MX" sz="2400" dirty="0" smtClean="0">
                <a:latin typeface="Arial" panose="020B0604020202020204" pitchFamily="34" charset="0"/>
                <a:cs typeface="Arial" panose="020B0604020202020204" pitchFamily="34" charset="0"/>
              </a:rPr>
              <a:t>Festejamos al grupo de Madres de </a:t>
            </a:r>
            <a:r>
              <a:rPr lang="es-MX" sz="2400" dirty="0" err="1" smtClean="0">
                <a:latin typeface="Arial" panose="020B0604020202020204" pitchFamily="34" charset="0"/>
                <a:cs typeface="Arial" panose="020B0604020202020204" pitchFamily="34" charset="0"/>
              </a:rPr>
              <a:t>Bailoterapia</a:t>
            </a:r>
            <a:r>
              <a:rPr lang="es-MX" sz="2400" dirty="0" smtClean="0">
                <a:latin typeface="Arial" panose="020B0604020202020204" pitchFamily="34" charset="0"/>
                <a:cs typeface="Arial" panose="020B0604020202020204" pitchFamily="34" charset="0"/>
              </a:rPr>
              <a:t> y Manualidades en la Delegación Coahuila, obsequiándoles una manualidad realizada por el grupo de niños.</a:t>
            </a:r>
            <a:endParaRPr lang="es-MX" sz="2000" dirty="0">
              <a:latin typeface="Arial" panose="020B0604020202020204" pitchFamily="34" charset="0"/>
              <a:cs typeface="Arial" panose="020B0604020202020204" pitchFamily="34" charset="0"/>
            </a:endParaRPr>
          </a:p>
        </p:txBody>
      </p:sp>
      <p:pic>
        <p:nvPicPr>
          <p:cNvPr id="12" name="Picture 2" descr="C:\Users\user\Desktop\IMG_20140519_10310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5636" y="1454728"/>
            <a:ext cx="6192981" cy="245548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user\Desktop\IMG_20140506_15193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67054" y="1496288"/>
            <a:ext cx="2369128" cy="155080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 descr="C:\Users\user\Desktop\IMG_20140506_15405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53202" y="2701634"/>
            <a:ext cx="2355272" cy="1219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5628413"/>
      </p:ext>
    </p:extLst>
  </p:cSld>
  <p:clrMapOvr>
    <a:masterClrMapping/>
  </p:clrMapOvr>
  <p:transition spd="slow">
    <p:wheel spokes="3"/>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202053" y="78015"/>
            <a:ext cx="4660187" cy="369332"/>
          </a:xfrm>
          <a:prstGeom prst="rect">
            <a:avLst/>
          </a:prstGeom>
          <a:noFill/>
        </p:spPr>
        <p:txBody>
          <a:bodyPr wrap="none" rtlCol="0">
            <a:spAutoFit/>
          </a:bodyPr>
          <a:lstStyle/>
          <a:p>
            <a:pPr algn="ctr"/>
            <a:r>
              <a:rPr lang="en-US" b="1" i="1" dirty="0" smtClean="0">
                <a:solidFill>
                  <a:srgbClr val="FFFF66"/>
                </a:solidFill>
                <a:latin typeface="Arial" panose="020B0604020202020204" pitchFamily="34" charset="0"/>
                <a:cs typeface="Arial" panose="020B0604020202020204" pitchFamily="34" charset="0"/>
              </a:rPr>
              <a:t>SECRETARÍA DE DESARROLLO SOCIAL</a:t>
            </a:r>
            <a:endParaRPr lang="es-ES" b="1" i="1" dirty="0">
              <a:solidFill>
                <a:srgbClr val="FFFF66"/>
              </a:solidFill>
              <a:latin typeface="Arial" panose="020B0604020202020204" pitchFamily="34" charset="0"/>
              <a:cs typeface="Arial" panose="020B0604020202020204" pitchFamily="34" charset="0"/>
            </a:endParaRPr>
          </a:p>
        </p:txBody>
      </p:sp>
      <p:sp>
        <p:nvSpPr>
          <p:cNvPr id="7" name="CuadroTexto 3"/>
          <p:cNvSpPr txBox="1"/>
          <p:nvPr/>
        </p:nvSpPr>
        <p:spPr>
          <a:xfrm>
            <a:off x="3447548" y="6281592"/>
            <a:ext cx="2591287" cy="369332"/>
          </a:xfrm>
          <a:prstGeom prst="rect">
            <a:avLst/>
          </a:prstGeom>
          <a:noFill/>
        </p:spPr>
        <p:txBody>
          <a:bodyPr wrap="none" rtlCol="0">
            <a:spAutoFit/>
          </a:bodyPr>
          <a:lstStyle/>
          <a:p>
            <a:pPr algn="ctr"/>
            <a:r>
              <a:rPr lang="en-US" b="1" i="1" dirty="0" smtClean="0">
                <a:solidFill>
                  <a:srgbClr val="FFFF66"/>
                </a:solidFill>
                <a:latin typeface="Arial" panose="020B0604020202020204" pitchFamily="34" charset="0"/>
                <a:cs typeface="Arial" panose="020B0604020202020204" pitchFamily="34" charset="0"/>
              </a:rPr>
              <a:t>ACCIONES DE MAYO </a:t>
            </a:r>
            <a:endParaRPr lang="es-ES" b="1" i="1" dirty="0">
              <a:solidFill>
                <a:srgbClr val="FFFF66"/>
              </a:solidFill>
              <a:latin typeface="Arial" panose="020B0604020202020204" pitchFamily="34" charset="0"/>
              <a:cs typeface="Arial" panose="020B0604020202020204" pitchFamily="34" charset="0"/>
            </a:endParaRPr>
          </a:p>
        </p:txBody>
      </p:sp>
      <p:sp>
        <p:nvSpPr>
          <p:cNvPr id="8" name="CuadroTexto 3"/>
          <p:cNvSpPr txBox="1"/>
          <p:nvPr/>
        </p:nvSpPr>
        <p:spPr>
          <a:xfrm>
            <a:off x="476732" y="562833"/>
            <a:ext cx="8396401" cy="553998"/>
          </a:xfrm>
          <a:prstGeom prst="rect">
            <a:avLst/>
          </a:prstGeom>
          <a:noFill/>
        </p:spPr>
        <p:txBody>
          <a:bodyPr wrap="none" rtlCol="0">
            <a:spAutoFit/>
          </a:bodyPr>
          <a:lstStyle/>
          <a:p>
            <a:pPr algn="ctr"/>
            <a:r>
              <a:rPr lang="es-ES" sz="3000" b="1" i="1" dirty="0" smtClean="0">
                <a:solidFill>
                  <a:srgbClr val="FFFF66"/>
                </a:solidFill>
                <a:latin typeface="Arial" panose="020B0604020202020204" pitchFamily="34" charset="0"/>
                <a:cs typeface="Arial" panose="020B0604020202020204" pitchFamily="34" charset="0"/>
              </a:rPr>
              <a:t> PARTICIPACIÓN Y ATENCIÓN CIUDADANA</a:t>
            </a:r>
            <a:endParaRPr lang="es-ES" sz="3000" b="1" i="1" dirty="0">
              <a:solidFill>
                <a:srgbClr val="FFFF66"/>
              </a:solidFill>
              <a:latin typeface="Arial" panose="020B0604020202020204" pitchFamily="34" charset="0"/>
              <a:cs typeface="Arial" panose="020B0604020202020204" pitchFamily="34" charset="0"/>
            </a:endParaRPr>
          </a:p>
        </p:txBody>
      </p:sp>
      <p:sp>
        <p:nvSpPr>
          <p:cNvPr id="2" name="CuadroTexto 1"/>
          <p:cNvSpPr txBox="1"/>
          <p:nvPr/>
        </p:nvSpPr>
        <p:spPr>
          <a:xfrm>
            <a:off x="686417" y="4601601"/>
            <a:ext cx="7977029" cy="1200329"/>
          </a:xfrm>
          <a:prstGeom prst="rect">
            <a:avLst/>
          </a:prstGeom>
          <a:noFill/>
        </p:spPr>
        <p:txBody>
          <a:bodyPr wrap="square" rtlCol="0">
            <a:spAutoFit/>
          </a:bodyPr>
          <a:lstStyle/>
          <a:p>
            <a:pPr algn="ctr"/>
            <a:r>
              <a:rPr lang="es-MX" sz="2400" dirty="0" smtClean="0">
                <a:latin typeface="Arial" panose="020B0604020202020204" pitchFamily="34" charset="0"/>
                <a:cs typeface="Arial" panose="020B0604020202020204" pitchFamily="34" charset="0"/>
              </a:rPr>
              <a:t>Hasta este mes de Mayo contamos un total 100 </a:t>
            </a:r>
            <a:r>
              <a:rPr lang="es-MX" sz="2400" b="1" dirty="0" smtClean="0">
                <a:latin typeface="Arial" panose="020B0604020202020204" pitchFamily="34" charset="0"/>
                <a:cs typeface="Arial" panose="020B0604020202020204" pitchFamily="34" charset="0"/>
              </a:rPr>
              <a:t>Delegados de Participación y Atención Ciudadana </a:t>
            </a:r>
            <a:r>
              <a:rPr lang="es-MX" sz="2400" dirty="0" smtClean="0">
                <a:latin typeface="Arial" panose="020B0604020202020204" pitchFamily="34" charset="0"/>
                <a:cs typeface="Arial" panose="020B0604020202020204" pitchFamily="34" charset="0"/>
              </a:rPr>
              <a:t>Titulares y 100 suplentes en más de 80 colonias. </a:t>
            </a:r>
            <a:endParaRPr lang="es-MX" sz="2400" dirty="0">
              <a:latin typeface="Arial" panose="020B0604020202020204" pitchFamily="34" charset="0"/>
              <a:cs typeface="Arial" panose="020B0604020202020204" pitchFamily="34" charset="0"/>
            </a:endParaRPr>
          </a:p>
        </p:txBody>
      </p:sp>
      <p:pic>
        <p:nvPicPr>
          <p:cNvPr id="1026" name="Picture 2" descr="G:\DCIM\.thumbnails\140172084384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6417" y="1452691"/>
            <a:ext cx="7456686" cy="2914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4546352"/>
      </p:ext>
    </p:extLst>
  </p:cSld>
  <p:clrMapOvr>
    <a:masterClrMapping/>
  </p:clrMapOvr>
  <p:transition spd="slow">
    <p:wheel spokes="3"/>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1422159" y="0"/>
            <a:ext cx="6264857" cy="584775"/>
          </a:xfrm>
          <a:prstGeom prst="rect">
            <a:avLst/>
          </a:prstGeom>
        </p:spPr>
        <p:txBody>
          <a:bodyPr wrap="none">
            <a:spAutoFit/>
          </a:bodyPr>
          <a:lstStyle/>
          <a:p>
            <a:pPr algn="ctr"/>
            <a:r>
              <a:rPr lang="en-US" sz="3200" b="1" i="1" dirty="0" smtClean="0">
                <a:solidFill>
                  <a:srgbClr val="FFFF66"/>
                </a:solidFill>
                <a:latin typeface="Arial" panose="020B0604020202020204" pitchFamily="34" charset="0"/>
                <a:cs typeface="Arial" panose="020B0604020202020204" pitchFamily="34" charset="0"/>
              </a:rPr>
              <a:t>Compromisos </a:t>
            </a:r>
            <a:r>
              <a:rPr lang="en-US" sz="3200" b="1" i="1" dirty="0" err="1" smtClean="0">
                <a:solidFill>
                  <a:srgbClr val="FFFF66"/>
                </a:solidFill>
                <a:latin typeface="Arial" panose="020B0604020202020204" pitchFamily="34" charset="0"/>
                <a:cs typeface="Arial" panose="020B0604020202020204" pitchFamily="34" charset="0"/>
              </a:rPr>
              <a:t>para</a:t>
            </a:r>
            <a:r>
              <a:rPr lang="en-US" sz="3200" b="1" i="1" dirty="0" smtClean="0">
                <a:solidFill>
                  <a:srgbClr val="FFFF66"/>
                </a:solidFill>
                <a:latin typeface="Arial" panose="020B0604020202020204" pitchFamily="34" charset="0"/>
                <a:cs typeface="Arial" panose="020B0604020202020204" pitchFamily="34" charset="0"/>
              </a:rPr>
              <a:t> </a:t>
            </a:r>
            <a:r>
              <a:rPr lang="en-US" sz="3200" b="1" i="1" dirty="0" err="1" smtClean="0">
                <a:solidFill>
                  <a:srgbClr val="FFFF66"/>
                </a:solidFill>
                <a:latin typeface="Arial" panose="020B0604020202020204" pitchFamily="34" charset="0"/>
                <a:cs typeface="Arial" panose="020B0604020202020204" pitchFamily="34" charset="0"/>
              </a:rPr>
              <a:t>Junio</a:t>
            </a:r>
            <a:r>
              <a:rPr lang="en-US" sz="3200" b="1" i="1" dirty="0" smtClean="0">
                <a:solidFill>
                  <a:srgbClr val="FFFF66"/>
                </a:solidFill>
                <a:latin typeface="Arial" panose="020B0604020202020204" pitchFamily="34" charset="0"/>
                <a:cs typeface="Arial" panose="020B0604020202020204" pitchFamily="34" charset="0"/>
              </a:rPr>
              <a:t> 2014 </a:t>
            </a:r>
            <a:endParaRPr lang="es-ES" sz="3200" b="1" i="1" dirty="0">
              <a:solidFill>
                <a:srgbClr val="FFFF66"/>
              </a:solidFill>
              <a:latin typeface="Arial" panose="020B0604020202020204" pitchFamily="34" charset="0"/>
              <a:cs typeface="Arial" panose="020B0604020202020204" pitchFamily="34" charset="0"/>
            </a:endParaRPr>
          </a:p>
        </p:txBody>
      </p:sp>
      <p:sp>
        <p:nvSpPr>
          <p:cNvPr id="8" name="CuadroTexto 3"/>
          <p:cNvSpPr txBox="1"/>
          <p:nvPr/>
        </p:nvSpPr>
        <p:spPr>
          <a:xfrm>
            <a:off x="2202052" y="6328690"/>
            <a:ext cx="4660187" cy="369332"/>
          </a:xfrm>
          <a:prstGeom prst="rect">
            <a:avLst/>
          </a:prstGeom>
          <a:noFill/>
        </p:spPr>
        <p:txBody>
          <a:bodyPr wrap="none" rtlCol="0">
            <a:spAutoFit/>
          </a:bodyPr>
          <a:lstStyle/>
          <a:p>
            <a:pPr algn="ctr"/>
            <a:r>
              <a:rPr lang="en-US" b="1" i="1" dirty="0" smtClean="0">
                <a:solidFill>
                  <a:srgbClr val="FFFF66"/>
                </a:solidFill>
                <a:latin typeface="Arial" panose="020B0604020202020204" pitchFamily="34" charset="0"/>
                <a:cs typeface="Arial" panose="020B0604020202020204" pitchFamily="34" charset="0"/>
              </a:rPr>
              <a:t>SECRETARÍA DE DESARROLLO SOCIAL</a:t>
            </a:r>
            <a:endParaRPr lang="es-ES" b="1" i="1" dirty="0">
              <a:solidFill>
                <a:srgbClr val="FFFF66"/>
              </a:solidFill>
              <a:latin typeface="Arial" panose="020B0604020202020204" pitchFamily="34" charset="0"/>
              <a:cs typeface="Arial" panose="020B0604020202020204" pitchFamily="34" charset="0"/>
            </a:endParaRPr>
          </a:p>
        </p:txBody>
      </p:sp>
      <p:sp>
        <p:nvSpPr>
          <p:cNvPr id="9" name="CuadroTexto 3"/>
          <p:cNvSpPr txBox="1"/>
          <p:nvPr/>
        </p:nvSpPr>
        <p:spPr>
          <a:xfrm>
            <a:off x="476732" y="562833"/>
            <a:ext cx="8396401" cy="553998"/>
          </a:xfrm>
          <a:prstGeom prst="rect">
            <a:avLst/>
          </a:prstGeom>
          <a:noFill/>
        </p:spPr>
        <p:txBody>
          <a:bodyPr wrap="none" rtlCol="0">
            <a:spAutoFit/>
          </a:bodyPr>
          <a:lstStyle/>
          <a:p>
            <a:pPr algn="ctr"/>
            <a:r>
              <a:rPr lang="es-ES" sz="3000" b="1" i="1" dirty="0" smtClean="0">
                <a:solidFill>
                  <a:srgbClr val="FFFF66"/>
                </a:solidFill>
                <a:latin typeface="Arial" panose="020B0604020202020204" pitchFamily="34" charset="0"/>
                <a:cs typeface="Arial" panose="020B0604020202020204" pitchFamily="34" charset="0"/>
              </a:rPr>
              <a:t> PARTICIPACIÓN Y ATENCIÓN CIUDADANA</a:t>
            </a:r>
            <a:endParaRPr lang="es-ES" sz="3000" b="1" i="1" dirty="0">
              <a:solidFill>
                <a:srgbClr val="FFFF66"/>
              </a:solidFill>
              <a:latin typeface="Arial" panose="020B0604020202020204" pitchFamily="34" charset="0"/>
              <a:cs typeface="Arial" panose="020B0604020202020204" pitchFamily="34" charset="0"/>
            </a:endParaRPr>
          </a:p>
        </p:txBody>
      </p:sp>
      <p:sp>
        <p:nvSpPr>
          <p:cNvPr id="2" name="CuadroTexto 1"/>
          <p:cNvSpPr txBox="1"/>
          <p:nvPr/>
        </p:nvSpPr>
        <p:spPr>
          <a:xfrm>
            <a:off x="332508" y="2010982"/>
            <a:ext cx="8811491" cy="3046988"/>
          </a:xfrm>
          <a:prstGeom prst="rect">
            <a:avLst/>
          </a:prstGeom>
          <a:noFill/>
        </p:spPr>
        <p:txBody>
          <a:bodyPr wrap="square" rtlCol="0">
            <a:spAutoFit/>
          </a:bodyPr>
          <a:lstStyle/>
          <a:p>
            <a:r>
              <a:rPr lang="es-MX" sz="2400" dirty="0" smtClean="0">
                <a:latin typeface="Arial" panose="020B0604020202020204" pitchFamily="34" charset="0"/>
                <a:cs typeface="Arial" panose="020B0604020202020204" pitchFamily="34" charset="0"/>
              </a:rPr>
              <a:t>Seguir con los Nombramientos y capacitaciones de Delegados.</a:t>
            </a:r>
          </a:p>
          <a:p>
            <a:r>
              <a:rPr lang="es-MX" sz="2400" dirty="0" err="1" smtClean="0">
                <a:latin typeface="Arial" panose="020B0604020202020204" pitchFamily="34" charset="0"/>
                <a:cs typeface="Arial" panose="020B0604020202020204" pitchFamily="34" charset="0"/>
              </a:rPr>
              <a:t>Bailoterapia</a:t>
            </a:r>
            <a:r>
              <a:rPr lang="es-MX" sz="2400" dirty="0" smtClean="0">
                <a:latin typeface="Arial" panose="020B0604020202020204" pitchFamily="34" charset="0"/>
                <a:cs typeface="Arial" panose="020B0604020202020204" pitchFamily="34" charset="0"/>
              </a:rPr>
              <a:t> </a:t>
            </a:r>
          </a:p>
          <a:p>
            <a:r>
              <a:rPr lang="es-MX" sz="2400" dirty="0" err="1" smtClean="0">
                <a:latin typeface="Arial" panose="020B0604020202020204" pitchFamily="34" charset="0"/>
                <a:cs typeface="Arial" panose="020B0604020202020204" pitchFamily="34" charset="0"/>
              </a:rPr>
              <a:t>Bailoterapia</a:t>
            </a:r>
            <a:r>
              <a:rPr lang="es-MX" sz="2400" dirty="0" smtClean="0">
                <a:latin typeface="Arial" panose="020B0604020202020204" pitchFamily="34" charset="0"/>
                <a:cs typeface="Arial" panose="020B0604020202020204" pitchFamily="34" charset="0"/>
              </a:rPr>
              <a:t> </a:t>
            </a:r>
            <a:r>
              <a:rPr lang="es-MX" sz="2400" dirty="0" err="1" smtClean="0">
                <a:latin typeface="Arial" panose="020B0604020202020204" pitchFamily="34" charset="0"/>
                <a:cs typeface="Arial" panose="020B0604020202020204" pitchFamily="34" charset="0"/>
              </a:rPr>
              <a:t>Kids</a:t>
            </a:r>
            <a:endParaRPr lang="es-MX" sz="2400" dirty="0" smtClean="0">
              <a:latin typeface="Arial" panose="020B0604020202020204" pitchFamily="34" charset="0"/>
              <a:cs typeface="Arial" panose="020B0604020202020204" pitchFamily="34" charset="0"/>
            </a:endParaRPr>
          </a:p>
          <a:p>
            <a:r>
              <a:rPr lang="es-MX" sz="2400" dirty="0" smtClean="0">
                <a:latin typeface="Arial" panose="020B0604020202020204" pitchFamily="34" charset="0"/>
                <a:cs typeface="Arial" panose="020B0604020202020204" pitchFamily="34" charset="0"/>
              </a:rPr>
              <a:t>Servicio Dental y Enfermería</a:t>
            </a:r>
          </a:p>
          <a:p>
            <a:r>
              <a:rPr lang="es-MX" sz="2400" dirty="0" smtClean="0">
                <a:latin typeface="Arial" panose="020B0604020202020204" pitchFamily="34" charset="0"/>
                <a:cs typeface="Arial" panose="020B0604020202020204" pitchFamily="34" charset="0"/>
              </a:rPr>
              <a:t>Apoyo Escolar </a:t>
            </a:r>
          </a:p>
          <a:p>
            <a:r>
              <a:rPr lang="es-MX" sz="2400" dirty="0" smtClean="0">
                <a:latin typeface="Arial" panose="020B0604020202020204" pitchFamily="34" charset="0"/>
                <a:cs typeface="Arial" panose="020B0604020202020204" pitchFamily="34" charset="0"/>
              </a:rPr>
              <a:t>Manualidades</a:t>
            </a:r>
          </a:p>
          <a:p>
            <a:endParaRPr lang="es-MX" sz="2400" dirty="0" smtClean="0">
              <a:latin typeface="Arial" panose="020B0604020202020204" pitchFamily="34" charset="0"/>
              <a:cs typeface="Arial" panose="020B0604020202020204" pitchFamily="34" charset="0"/>
            </a:endParaRPr>
          </a:p>
          <a:p>
            <a:endParaRPr lang="es-MX"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2692095"/>
      </p:ext>
    </p:extLst>
  </p:cSld>
  <p:clrMapOvr>
    <a:masterClrMapping/>
  </p:clrMapOvr>
  <p:transition spd="slow">
    <p:pull dir="ld"/>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1"/>
          <p:cNvSpPr txBox="1"/>
          <p:nvPr/>
        </p:nvSpPr>
        <p:spPr>
          <a:xfrm>
            <a:off x="1751582" y="551328"/>
            <a:ext cx="5650906" cy="1077218"/>
          </a:xfrm>
          <a:prstGeom prst="rect">
            <a:avLst/>
          </a:prstGeom>
          <a:noFill/>
        </p:spPr>
        <p:txBody>
          <a:bodyPr wrap="square" rtlCol="0">
            <a:spAutoFit/>
          </a:bodyPr>
          <a:lstStyle/>
          <a:p>
            <a:pPr algn="ctr"/>
            <a:r>
              <a:rPr lang="en-US" sz="3200" b="1" i="1" dirty="0" smtClean="0">
                <a:solidFill>
                  <a:srgbClr val="FFFF66"/>
                </a:solidFill>
                <a:latin typeface="Arial" panose="020B0604020202020204" pitchFamily="34" charset="0"/>
                <a:cs typeface="Arial" panose="020B0604020202020204" pitchFamily="34" charset="0"/>
              </a:rPr>
              <a:t>DIRECCIÓN DE DEPORTES</a:t>
            </a:r>
          </a:p>
          <a:p>
            <a:pPr algn="ctr"/>
            <a:r>
              <a:rPr lang="en-US" sz="3200" b="1" i="1" dirty="0" smtClean="0">
                <a:solidFill>
                  <a:srgbClr val="FFFF66"/>
                </a:solidFill>
                <a:latin typeface="Arial" panose="020B0604020202020204" pitchFamily="34" charset="0"/>
                <a:cs typeface="Arial" panose="020B0604020202020204" pitchFamily="34" charset="0"/>
              </a:rPr>
              <a:t> </a:t>
            </a:r>
            <a:endParaRPr lang="es-ES" sz="3200" b="1" i="1" dirty="0">
              <a:solidFill>
                <a:srgbClr val="FFFF66"/>
              </a:solidFill>
              <a:latin typeface="Arial" panose="020B0604020202020204" pitchFamily="34" charset="0"/>
              <a:cs typeface="Arial" panose="020B0604020202020204" pitchFamily="34" charset="0"/>
            </a:endParaRPr>
          </a:p>
        </p:txBody>
      </p:sp>
      <p:sp>
        <p:nvSpPr>
          <p:cNvPr id="9" name="CuadroTexto 3"/>
          <p:cNvSpPr txBox="1"/>
          <p:nvPr/>
        </p:nvSpPr>
        <p:spPr>
          <a:xfrm>
            <a:off x="2202053" y="78015"/>
            <a:ext cx="4660187" cy="369332"/>
          </a:xfrm>
          <a:prstGeom prst="rect">
            <a:avLst/>
          </a:prstGeom>
          <a:noFill/>
        </p:spPr>
        <p:txBody>
          <a:bodyPr wrap="none" rtlCol="0">
            <a:spAutoFit/>
          </a:bodyPr>
          <a:lstStyle/>
          <a:p>
            <a:pPr algn="ctr"/>
            <a:r>
              <a:rPr lang="en-US" b="1" i="1" dirty="0" smtClean="0">
                <a:solidFill>
                  <a:srgbClr val="FFFF66"/>
                </a:solidFill>
                <a:latin typeface="Arial" panose="020B0604020202020204" pitchFamily="34" charset="0"/>
                <a:cs typeface="Arial" panose="020B0604020202020204" pitchFamily="34" charset="0"/>
              </a:rPr>
              <a:t>SECRETARÍA DE DESARROLLO SOCIAL</a:t>
            </a:r>
            <a:endParaRPr lang="es-ES" b="1" i="1" dirty="0">
              <a:solidFill>
                <a:srgbClr val="FFFF66"/>
              </a:solidFill>
              <a:latin typeface="Arial" panose="020B0604020202020204" pitchFamily="34" charset="0"/>
              <a:cs typeface="Arial" panose="020B0604020202020204" pitchFamily="34" charset="0"/>
            </a:endParaRPr>
          </a:p>
        </p:txBody>
      </p:sp>
      <p:sp>
        <p:nvSpPr>
          <p:cNvPr id="11" name="CuadroTexto 3"/>
          <p:cNvSpPr txBox="1"/>
          <p:nvPr/>
        </p:nvSpPr>
        <p:spPr>
          <a:xfrm>
            <a:off x="3447548" y="6281592"/>
            <a:ext cx="2591287" cy="369332"/>
          </a:xfrm>
          <a:prstGeom prst="rect">
            <a:avLst/>
          </a:prstGeom>
          <a:noFill/>
        </p:spPr>
        <p:txBody>
          <a:bodyPr wrap="none" rtlCol="0">
            <a:spAutoFit/>
          </a:bodyPr>
          <a:lstStyle/>
          <a:p>
            <a:pPr algn="ctr"/>
            <a:r>
              <a:rPr lang="en-US" b="1" i="1" dirty="0" smtClean="0">
                <a:solidFill>
                  <a:srgbClr val="FFFF66"/>
                </a:solidFill>
                <a:latin typeface="Arial" panose="020B0604020202020204" pitchFamily="34" charset="0"/>
                <a:cs typeface="Arial" panose="020B0604020202020204" pitchFamily="34" charset="0"/>
              </a:rPr>
              <a:t>ACCIONES DE MAYO </a:t>
            </a:r>
            <a:endParaRPr lang="es-ES" b="1" i="1" dirty="0">
              <a:solidFill>
                <a:srgbClr val="FFFF66"/>
              </a:solidFill>
              <a:latin typeface="Arial" panose="020B0604020202020204" pitchFamily="34" charset="0"/>
              <a:cs typeface="Arial" panose="020B0604020202020204" pitchFamily="34" charset="0"/>
            </a:endParaRPr>
          </a:p>
        </p:txBody>
      </p:sp>
      <p:pic>
        <p:nvPicPr>
          <p:cNvPr id="10" name="7 Imagen" descr="IMG-20140529-WA0013.jpg"/>
          <p:cNvPicPr>
            <a:picLocks noChangeAspect="1"/>
          </p:cNvPicPr>
          <p:nvPr/>
        </p:nvPicPr>
        <p:blipFill>
          <a:blip r:embed="rId2"/>
          <a:srcRect/>
          <a:stretch>
            <a:fillRect/>
          </a:stretch>
        </p:blipFill>
        <p:spPr bwMode="auto">
          <a:xfrm>
            <a:off x="246743" y="1597025"/>
            <a:ext cx="2133599" cy="2574925"/>
          </a:xfrm>
          <a:prstGeom prst="rect">
            <a:avLst/>
          </a:prstGeom>
          <a:noFill/>
          <a:ln w="9525">
            <a:noFill/>
            <a:miter lim="800000"/>
            <a:headEnd/>
            <a:tailEnd/>
          </a:ln>
        </p:spPr>
      </p:pic>
      <p:pic>
        <p:nvPicPr>
          <p:cNvPr id="12" name="6 Imagen" descr="IMG-20140529-WA0014.jpg"/>
          <p:cNvPicPr>
            <a:picLocks noChangeAspect="1"/>
          </p:cNvPicPr>
          <p:nvPr/>
        </p:nvPicPr>
        <p:blipFill>
          <a:blip r:embed="rId3"/>
          <a:srcRect/>
          <a:stretch>
            <a:fillRect/>
          </a:stretch>
        </p:blipFill>
        <p:spPr bwMode="auto">
          <a:xfrm>
            <a:off x="2481944" y="1596572"/>
            <a:ext cx="3352800" cy="2584904"/>
          </a:xfrm>
          <a:prstGeom prst="rect">
            <a:avLst/>
          </a:prstGeom>
          <a:noFill/>
          <a:ln w="9525">
            <a:noFill/>
            <a:miter lim="800000"/>
            <a:headEnd/>
            <a:tailEnd/>
          </a:ln>
        </p:spPr>
      </p:pic>
      <p:pic>
        <p:nvPicPr>
          <p:cNvPr id="13" name="8 Imagen" descr="IMG-20140529-WA0016.jpg"/>
          <p:cNvPicPr>
            <a:picLocks noChangeAspect="1"/>
          </p:cNvPicPr>
          <p:nvPr/>
        </p:nvPicPr>
        <p:blipFill>
          <a:blip r:embed="rId4"/>
          <a:srcRect t="20895" b="24876"/>
          <a:stretch>
            <a:fillRect/>
          </a:stretch>
        </p:blipFill>
        <p:spPr bwMode="auto">
          <a:xfrm>
            <a:off x="5914799" y="1592942"/>
            <a:ext cx="2155144" cy="2587171"/>
          </a:xfrm>
          <a:prstGeom prst="rect">
            <a:avLst/>
          </a:prstGeom>
          <a:noFill/>
          <a:ln w="9525">
            <a:noFill/>
            <a:miter lim="800000"/>
            <a:headEnd/>
            <a:tailEnd/>
          </a:ln>
        </p:spPr>
      </p:pic>
      <p:sp>
        <p:nvSpPr>
          <p:cNvPr id="14" name="CuadroTexto 2"/>
          <p:cNvSpPr txBox="1">
            <a:spLocks noChangeArrowheads="1"/>
          </p:cNvSpPr>
          <p:nvPr/>
        </p:nvSpPr>
        <p:spPr bwMode="auto">
          <a:xfrm>
            <a:off x="0" y="4314145"/>
            <a:ext cx="9144000" cy="1323439"/>
          </a:xfrm>
          <a:prstGeom prst="rect">
            <a:avLst/>
          </a:prstGeom>
          <a:noFill/>
          <a:ln w="9525">
            <a:noFill/>
            <a:miter lim="800000"/>
            <a:headEnd/>
            <a:tailEnd/>
          </a:ln>
        </p:spPr>
        <p:txBody>
          <a:bodyPr>
            <a:spAutoFit/>
          </a:bodyPr>
          <a:lstStyle/>
          <a:p>
            <a:pPr algn="just"/>
            <a:r>
              <a:rPr lang="es-MX" sz="2000" dirty="0" smtClean="0">
                <a:latin typeface="Arial" pitchFamily="34" charset="0"/>
                <a:cs typeface="Arial" pitchFamily="34" charset="0"/>
              </a:rPr>
              <a:t> </a:t>
            </a:r>
            <a:r>
              <a:rPr lang="es-MX" sz="2000" dirty="0" smtClean="0">
                <a:latin typeface="Arial" pitchFamily="34" charset="0"/>
                <a:cs typeface="Arial" pitchFamily="34" charset="0"/>
              </a:rPr>
              <a:t>P</a:t>
            </a:r>
            <a:r>
              <a:rPr lang="es-MX" sz="2000" dirty="0" smtClean="0">
                <a:latin typeface="Arial" pitchFamily="34" charset="0"/>
                <a:cs typeface="Arial" pitchFamily="34" charset="0"/>
              </a:rPr>
              <a:t>articipamos </a:t>
            </a:r>
            <a:r>
              <a:rPr lang="es-MX" sz="2000" dirty="0">
                <a:latin typeface="Arial" pitchFamily="34" charset="0"/>
                <a:cs typeface="Arial" pitchFamily="34" charset="0"/>
              </a:rPr>
              <a:t>en el serial de patines sobre </a:t>
            </a:r>
            <a:r>
              <a:rPr lang="es-MX" sz="2000" dirty="0" smtClean="0">
                <a:latin typeface="Arial" pitchFamily="34" charset="0"/>
                <a:cs typeface="Arial" pitchFamily="34" charset="0"/>
              </a:rPr>
              <a:t>ruedas </a:t>
            </a:r>
            <a:r>
              <a:rPr lang="es-MX" sz="2000" dirty="0">
                <a:latin typeface="Arial" pitchFamily="34" charset="0"/>
                <a:cs typeface="Arial" pitchFamily="34" charset="0"/>
              </a:rPr>
              <a:t>en </a:t>
            </a:r>
            <a:r>
              <a:rPr lang="es-MX" sz="2000" dirty="0" err="1">
                <a:latin typeface="Arial" pitchFamily="34" charset="0"/>
                <a:cs typeface="Arial" pitchFamily="34" charset="0"/>
              </a:rPr>
              <a:t>Care</a:t>
            </a:r>
            <a:r>
              <a:rPr lang="es-MX" sz="2000" dirty="0">
                <a:latin typeface="Arial" pitchFamily="34" charset="0"/>
                <a:cs typeface="Arial" pitchFamily="34" charset="0"/>
              </a:rPr>
              <a:t> (Centro de Alto Rendimiento) en el área de patinodromo  en el Municipio de San </a:t>
            </a:r>
            <a:r>
              <a:rPr lang="es-MX" sz="2000" dirty="0" smtClean="0">
                <a:latin typeface="Arial" pitchFamily="34" charset="0"/>
                <a:cs typeface="Arial" pitchFamily="34" charset="0"/>
              </a:rPr>
              <a:t>Nicolás </a:t>
            </a:r>
            <a:r>
              <a:rPr lang="es-MX" sz="2000" dirty="0">
                <a:latin typeface="Arial" pitchFamily="34" charset="0"/>
                <a:cs typeface="Arial" pitchFamily="34" charset="0"/>
              </a:rPr>
              <a:t>, llevando  un total de  13  atletas se les proporciono </a:t>
            </a:r>
            <a:r>
              <a:rPr lang="es-MX" sz="2000" dirty="0" smtClean="0">
                <a:latin typeface="Arial" pitchFamily="34" charset="0"/>
                <a:cs typeface="Arial" pitchFamily="34" charset="0"/>
              </a:rPr>
              <a:t>traslado </a:t>
            </a:r>
            <a:r>
              <a:rPr lang="es-MX" sz="2000" dirty="0">
                <a:latin typeface="Arial" pitchFamily="34" charset="0"/>
                <a:cs typeface="Arial" pitchFamily="34" charset="0"/>
              </a:rPr>
              <a:t>, alimentación e  hidratación </a:t>
            </a:r>
            <a:r>
              <a:rPr lang="es-MX" sz="2000" dirty="0" smtClean="0">
                <a:latin typeface="Arial" pitchFamily="34" charset="0"/>
                <a:cs typeface="Arial" pitchFamily="34" charset="0"/>
              </a:rPr>
              <a:t>.</a:t>
            </a:r>
            <a:endParaRPr lang="es-ES" sz="2000" dirty="0">
              <a:latin typeface="Arial" pitchFamily="34" charset="0"/>
              <a:cs typeface="Arial" pitchFamily="34" charset="0"/>
            </a:endParaRPr>
          </a:p>
        </p:txBody>
      </p:sp>
    </p:spTree>
    <p:extLst>
      <p:ext uri="{BB962C8B-B14F-4D97-AF65-F5344CB8AC3E}">
        <p14:creationId xmlns:p14="http://schemas.microsoft.com/office/powerpoint/2010/main" val="3487853112"/>
      </p:ext>
    </p:extLst>
  </p:cSld>
  <p:clrMapOvr>
    <a:masterClrMapping/>
  </p:clrMapOvr>
  <p:transition spd="slow">
    <p:dissolv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1"/>
          <p:cNvSpPr txBox="1"/>
          <p:nvPr/>
        </p:nvSpPr>
        <p:spPr>
          <a:xfrm>
            <a:off x="1751582" y="551328"/>
            <a:ext cx="5650906" cy="1077218"/>
          </a:xfrm>
          <a:prstGeom prst="rect">
            <a:avLst/>
          </a:prstGeom>
          <a:noFill/>
        </p:spPr>
        <p:txBody>
          <a:bodyPr wrap="square" rtlCol="0">
            <a:spAutoFit/>
          </a:bodyPr>
          <a:lstStyle/>
          <a:p>
            <a:pPr algn="ctr"/>
            <a:r>
              <a:rPr lang="en-US" sz="3200" b="1" i="1" dirty="0" smtClean="0">
                <a:solidFill>
                  <a:srgbClr val="FFFF66"/>
                </a:solidFill>
                <a:latin typeface="Arial" panose="020B0604020202020204" pitchFamily="34" charset="0"/>
                <a:cs typeface="Arial" panose="020B0604020202020204" pitchFamily="34" charset="0"/>
              </a:rPr>
              <a:t>DIRECCIÓN DE DEPORTES</a:t>
            </a:r>
          </a:p>
          <a:p>
            <a:pPr algn="ctr"/>
            <a:r>
              <a:rPr lang="en-US" sz="3200" b="1" i="1" dirty="0" smtClean="0">
                <a:solidFill>
                  <a:srgbClr val="FFFF66"/>
                </a:solidFill>
                <a:latin typeface="Arial" panose="020B0604020202020204" pitchFamily="34" charset="0"/>
                <a:cs typeface="Arial" panose="020B0604020202020204" pitchFamily="34" charset="0"/>
              </a:rPr>
              <a:t> </a:t>
            </a:r>
            <a:endParaRPr lang="es-ES" sz="3200" b="1" i="1" dirty="0">
              <a:solidFill>
                <a:srgbClr val="FFFF66"/>
              </a:solidFill>
              <a:latin typeface="Arial" panose="020B0604020202020204" pitchFamily="34" charset="0"/>
              <a:cs typeface="Arial" panose="020B0604020202020204" pitchFamily="34" charset="0"/>
            </a:endParaRPr>
          </a:p>
        </p:txBody>
      </p:sp>
      <p:sp>
        <p:nvSpPr>
          <p:cNvPr id="11" name="CuadroTexto 3"/>
          <p:cNvSpPr txBox="1"/>
          <p:nvPr/>
        </p:nvSpPr>
        <p:spPr>
          <a:xfrm>
            <a:off x="2202053" y="78015"/>
            <a:ext cx="4660187" cy="369332"/>
          </a:xfrm>
          <a:prstGeom prst="rect">
            <a:avLst/>
          </a:prstGeom>
          <a:noFill/>
        </p:spPr>
        <p:txBody>
          <a:bodyPr wrap="none" rtlCol="0">
            <a:spAutoFit/>
          </a:bodyPr>
          <a:lstStyle/>
          <a:p>
            <a:pPr algn="ctr"/>
            <a:r>
              <a:rPr lang="en-US" b="1" i="1" dirty="0" smtClean="0">
                <a:solidFill>
                  <a:srgbClr val="FFFF66"/>
                </a:solidFill>
                <a:latin typeface="Arial" panose="020B0604020202020204" pitchFamily="34" charset="0"/>
                <a:cs typeface="Arial" panose="020B0604020202020204" pitchFamily="34" charset="0"/>
              </a:rPr>
              <a:t>SECRETARÍA DE DESARROLLO SOCIAL</a:t>
            </a:r>
            <a:endParaRPr lang="es-ES" b="1" i="1" dirty="0">
              <a:solidFill>
                <a:srgbClr val="FFFF66"/>
              </a:solidFill>
              <a:latin typeface="Arial" panose="020B0604020202020204" pitchFamily="34" charset="0"/>
              <a:cs typeface="Arial" panose="020B0604020202020204" pitchFamily="34" charset="0"/>
            </a:endParaRPr>
          </a:p>
        </p:txBody>
      </p:sp>
      <p:sp>
        <p:nvSpPr>
          <p:cNvPr id="12" name="CuadroTexto 3"/>
          <p:cNvSpPr txBox="1"/>
          <p:nvPr/>
        </p:nvSpPr>
        <p:spPr>
          <a:xfrm>
            <a:off x="3447548" y="6281592"/>
            <a:ext cx="2591287" cy="369332"/>
          </a:xfrm>
          <a:prstGeom prst="rect">
            <a:avLst/>
          </a:prstGeom>
          <a:noFill/>
        </p:spPr>
        <p:txBody>
          <a:bodyPr wrap="none" rtlCol="0">
            <a:spAutoFit/>
          </a:bodyPr>
          <a:lstStyle/>
          <a:p>
            <a:pPr algn="ctr"/>
            <a:r>
              <a:rPr lang="en-US" b="1" i="1" dirty="0" smtClean="0">
                <a:solidFill>
                  <a:srgbClr val="FFFF66"/>
                </a:solidFill>
                <a:latin typeface="Arial" panose="020B0604020202020204" pitchFamily="34" charset="0"/>
                <a:cs typeface="Arial" panose="020B0604020202020204" pitchFamily="34" charset="0"/>
              </a:rPr>
              <a:t>ACCIONES DE MAYO </a:t>
            </a:r>
            <a:endParaRPr lang="es-ES" b="1" i="1" dirty="0">
              <a:solidFill>
                <a:srgbClr val="FFFF66"/>
              </a:solidFill>
              <a:latin typeface="Arial" panose="020B0604020202020204" pitchFamily="34" charset="0"/>
              <a:cs typeface="Arial" panose="020B0604020202020204" pitchFamily="34" charset="0"/>
            </a:endParaRPr>
          </a:p>
        </p:txBody>
      </p:sp>
      <p:pic>
        <p:nvPicPr>
          <p:cNvPr id="10" name="11 Imagen" descr="IMG-20140529-WA0038.jpg"/>
          <p:cNvPicPr>
            <a:picLocks noChangeAspect="1"/>
          </p:cNvPicPr>
          <p:nvPr/>
        </p:nvPicPr>
        <p:blipFill>
          <a:blip r:embed="rId2"/>
          <a:srcRect/>
          <a:stretch>
            <a:fillRect/>
          </a:stretch>
        </p:blipFill>
        <p:spPr bwMode="auto">
          <a:xfrm>
            <a:off x="261257" y="1509486"/>
            <a:ext cx="2452913" cy="2394857"/>
          </a:xfrm>
          <a:prstGeom prst="rect">
            <a:avLst/>
          </a:prstGeom>
          <a:noFill/>
          <a:ln w="9525">
            <a:noFill/>
            <a:miter lim="800000"/>
            <a:headEnd/>
            <a:tailEnd/>
          </a:ln>
        </p:spPr>
      </p:pic>
      <p:pic>
        <p:nvPicPr>
          <p:cNvPr id="13" name="9 Imagen" descr="IMG-20140529-WA0035.jpg"/>
          <p:cNvPicPr>
            <a:picLocks noChangeAspect="1"/>
          </p:cNvPicPr>
          <p:nvPr/>
        </p:nvPicPr>
        <p:blipFill>
          <a:blip r:embed="rId3"/>
          <a:srcRect/>
          <a:stretch>
            <a:fillRect/>
          </a:stretch>
        </p:blipFill>
        <p:spPr bwMode="auto">
          <a:xfrm>
            <a:off x="2774042" y="1538515"/>
            <a:ext cx="3002643" cy="2391228"/>
          </a:xfrm>
          <a:prstGeom prst="rect">
            <a:avLst/>
          </a:prstGeom>
          <a:noFill/>
          <a:ln w="9525">
            <a:noFill/>
            <a:miter lim="800000"/>
            <a:headEnd/>
            <a:tailEnd/>
          </a:ln>
        </p:spPr>
      </p:pic>
      <p:pic>
        <p:nvPicPr>
          <p:cNvPr id="14" name="10 Imagen" descr="IMG-20140529-WA0040.jpg"/>
          <p:cNvPicPr>
            <a:picLocks noChangeAspect="1"/>
          </p:cNvPicPr>
          <p:nvPr/>
        </p:nvPicPr>
        <p:blipFill>
          <a:blip r:embed="rId4"/>
          <a:srcRect/>
          <a:stretch>
            <a:fillRect/>
          </a:stretch>
        </p:blipFill>
        <p:spPr bwMode="auto">
          <a:xfrm>
            <a:off x="5834742" y="1555750"/>
            <a:ext cx="2626179" cy="2377621"/>
          </a:xfrm>
          <a:prstGeom prst="rect">
            <a:avLst/>
          </a:prstGeom>
          <a:noFill/>
          <a:ln w="9525">
            <a:noFill/>
            <a:miter lim="800000"/>
            <a:headEnd/>
            <a:tailEnd/>
          </a:ln>
        </p:spPr>
      </p:pic>
      <p:sp>
        <p:nvSpPr>
          <p:cNvPr id="15" name="8 Rectángulo"/>
          <p:cNvSpPr>
            <a:spLocks noChangeArrowheads="1"/>
          </p:cNvSpPr>
          <p:nvPr/>
        </p:nvSpPr>
        <p:spPr bwMode="auto">
          <a:xfrm>
            <a:off x="270328" y="4361770"/>
            <a:ext cx="8496300" cy="1015663"/>
          </a:xfrm>
          <a:prstGeom prst="rect">
            <a:avLst/>
          </a:prstGeom>
          <a:noFill/>
          <a:ln w="9525">
            <a:noFill/>
            <a:miter lim="800000"/>
            <a:headEnd/>
            <a:tailEnd/>
          </a:ln>
        </p:spPr>
        <p:txBody>
          <a:bodyPr>
            <a:spAutoFit/>
          </a:bodyPr>
          <a:lstStyle/>
          <a:p>
            <a:pPr algn="ctr"/>
            <a:r>
              <a:rPr lang="es-MX" sz="2000" dirty="0" smtClean="0">
                <a:latin typeface="Arial" pitchFamily="34" charset="0"/>
                <a:cs typeface="Arial" pitchFamily="34" charset="0"/>
              </a:rPr>
              <a:t>Participamos  </a:t>
            </a:r>
            <a:r>
              <a:rPr lang="es-MX" sz="2000" dirty="0">
                <a:latin typeface="Arial" pitchFamily="34" charset="0"/>
                <a:cs typeface="Arial" pitchFamily="34" charset="0"/>
              </a:rPr>
              <a:t>en el serial de </a:t>
            </a:r>
            <a:r>
              <a:rPr lang="es-MX" sz="2000" dirty="0" smtClean="0">
                <a:latin typeface="Arial" pitchFamily="34" charset="0"/>
                <a:cs typeface="Arial" pitchFamily="34" charset="0"/>
              </a:rPr>
              <a:t>boliche, en </a:t>
            </a:r>
            <a:r>
              <a:rPr lang="es-MX" sz="2000" dirty="0">
                <a:latin typeface="Arial" pitchFamily="34" charset="0"/>
                <a:cs typeface="Arial" pitchFamily="34" charset="0"/>
              </a:rPr>
              <a:t>el bol-bol del Municipio de Escobedo , llevando  un total de  12  atletas se les proporciono </a:t>
            </a:r>
            <a:r>
              <a:rPr lang="es-MX" sz="2000" dirty="0" smtClean="0">
                <a:latin typeface="Arial" pitchFamily="34" charset="0"/>
                <a:cs typeface="Arial" pitchFamily="34" charset="0"/>
              </a:rPr>
              <a:t>traslado </a:t>
            </a:r>
            <a:r>
              <a:rPr lang="es-MX" sz="2000" dirty="0">
                <a:latin typeface="Arial" pitchFamily="34" charset="0"/>
                <a:cs typeface="Arial" pitchFamily="34" charset="0"/>
              </a:rPr>
              <a:t>, alimentación e  hidratación  </a:t>
            </a:r>
            <a:endParaRPr lang="es-ES" sz="2000" dirty="0">
              <a:latin typeface="Arial" pitchFamily="34" charset="0"/>
              <a:cs typeface="Arial" pitchFamily="34" charset="0"/>
            </a:endParaRPr>
          </a:p>
        </p:txBody>
      </p:sp>
    </p:spTree>
    <p:extLst>
      <p:ext uri="{BB962C8B-B14F-4D97-AF65-F5344CB8AC3E}">
        <p14:creationId xmlns:p14="http://schemas.microsoft.com/office/powerpoint/2010/main" val="434843978"/>
      </p:ext>
    </p:extLst>
  </p:cSld>
  <p:clrMapOvr>
    <a:masterClrMapping/>
  </p:clrMapOvr>
  <p:transition spd="slow">
    <p:dissolv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1"/>
          <p:cNvSpPr txBox="1"/>
          <p:nvPr/>
        </p:nvSpPr>
        <p:spPr>
          <a:xfrm>
            <a:off x="1751582" y="551328"/>
            <a:ext cx="5650906" cy="1077218"/>
          </a:xfrm>
          <a:prstGeom prst="rect">
            <a:avLst/>
          </a:prstGeom>
          <a:noFill/>
        </p:spPr>
        <p:txBody>
          <a:bodyPr wrap="square" rtlCol="0">
            <a:spAutoFit/>
          </a:bodyPr>
          <a:lstStyle/>
          <a:p>
            <a:pPr algn="ctr"/>
            <a:r>
              <a:rPr lang="en-US" sz="3200" b="1" i="1" dirty="0" smtClean="0">
                <a:solidFill>
                  <a:srgbClr val="FFFF66"/>
                </a:solidFill>
                <a:latin typeface="Arial" panose="020B0604020202020204" pitchFamily="34" charset="0"/>
                <a:cs typeface="Arial" panose="020B0604020202020204" pitchFamily="34" charset="0"/>
              </a:rPr>
              <a:t>DIRECCIÓN DE DEPORTES</a:t>
            </a:r>
          </a:p>
          <a:p>
            <a:pPr algn="ctr"/>
            <a:r>
              <a:rPr lang="en-US" sz="3200" b="1" i="1" dirty="0" smtClean="0">
                <a:solidFill>
                  <a:srgbClr val="FFFF66"/>
                </a:solidFill>
                <a:latin typeface="Arial" panose="020B0604020202020204" pitchFamily="34" charset="0"/>
                <a:cs typeface="Arial" panose="020B0604020202020204" pitchFamily="34" charset="0"/>
              </a:rPr>
              <a:t> </a:t>
            </a:r>
            <a:endParaRPr lang="es-ES" sz="3200" b="1" i="1" dirty="0">
              <a:solidFill>
                <a:srgbClr val="FFFF66"/>
              </a:solidFill>
              <a:latin typeface="Arial" panose="020B0604020202020204" pitchFamily="34" charset="0"/>
              <a:cs typeface="Arial" panose="020B0604020202020204" pitchFamily="34" charset="0"/>
            </a:endParaRPr>
          </a:p>
        </p:txBody>
      </p:sp>
      <p:sp>
        <p:nvSpPr>
          <p:cNvPr id="9" name="CuadroTexto 3"/>
          <p:cNvSpPr txBox="1"/>
          <p:nvPr/>
        </p:nvSpPr>
        <p:spPr>
          <a:xfrm>
            <a:off x="2202053" y="78015"/>
            <a:ext cx="4660187" cy="369332"/>
          </a:xfrm>
          <a:prstGeom prst="rect">
            <a:avLst/>
          </a:prstGeom>
          <a:noFill/>
        </p:spPr>
        <p:txBody>
          <a:bodyPr wrap="none" rtlCol="0">
            <a:spAutoFit/>
          </a:bodyPr>
          <a:lstStyle/>
          <a:p>
            <a:pPr algn="ctr"/>
            <a:r>
              <a:rPr lang="en-US" b="1" i="1" dirty="0" smtClean="0">
                <a:solidFill>
                  <a:srgbClr val="FFFF66"/>
                </a:solidFill>
                <a:latin typeface="Arial" panose="020B0604020202020204" pitchFamily="34" charset="0"/>
                <a:cs typeface="Arial" panose="020B0604020202020204" pitchFamily="34" charset="0"/>
              </a:rPr>
              <a:t>SECRETARÍA DE DESARROLLO SOCIAL</a:t>
            </a:r>
            <a:endParaRPr lang="es-ES" b="1" i="1" dirty="0">
              <a:solidFill>
                <a:srgbClr val="FFFF66"/>
              </a:solidFill>
              <a:latin typeface="Arial" panose="020B0604020202020204" pitchFamily="34" charset="0"/>
              <a:cs typeface="Arial" panose="020B0604020202020204" pitchFamily="34" charset="0"/>
            </a:endParaRPr>
          </a:p>
        </p:txBody>
      </p:sp>
      <p:sp>
        <p:nvSpPr>
          <p:cNvPr id="11" name="CuadroTexto 3"/>
          <p:cNvSpPr txBox="1"/>
          <p:nvPr/>
        </p:nvSpPr>
        <p:spPr>
          <a:xfrm>
            <a:off x="3447548" y="6281592"/>
            <a:ext cx="2591287" cy="369332"/>
          </a:xfrm>
          <a:prstGeom prst="rect">
            <a:avLst/>
          </a:prstGeom>
          <a:noFill/>
        </p:spPr>
        <p:txBody>
          <a:bodyPr wrap="none" rtlCol="0">
            <a:spAutoFit/>
          </a:bodyPr>
          <a:lstStyle/>
          <a:p>
            <a:pPr algn="ctr"/>
            <a:r>
              <a:rPr lang="en-US" b="1" i="1" dirty="0" smtClean="0">
                <a:solidFill>
                  <a:srgbClr val="FFFF66"/>
                </a:solidFill>
                <a:latin typeface="Arial" panose="020B0604020202020204" pitchFamily="34" charset="0"/>
                <a:cs typeface="Arial" panose="020B0604020202020204" pitchFamily="34" charset="0"/>
              </a:rPr>
              <a:t>ACCIONES DE MAYO </a:t>
            </a:r>
            <a:endParaRPr lang="es-ES" b="1" i="1" dirty="0">
              <a:solidFill>
                <a:srgbClr val="FFFF66"/>
              </a:solidFill>
              <a:latin typeface="Arial" panose="020B0604020202020204" pitchFamily="34" charset="0"/>
              <a:cs typeface="Arial" panose="020B0604020202020204" pitchFamily="34" charset="0"/>
            </a:endParaRPr>
          </a:p>
        </p:txBody>
      </p:sp>
      <p:pic>
        <p:nvPicPr>
          <p:cNvPr id="18" name="6 Imagen" descr="curso 2.jpg"/>
          <p:cNvPicPr>
            <a:picLocks noChangeAspect="1"/>
          </p:cNvPicPr>
          <p:nvPr/>
        </p:nvPicPr>
        <p:blipFill>
          <a:blip r:embed="rId2"/>
          <a:srcRect/>
          <a:stretch>
            <a:fillRect/>
          </a:stretch>
        </p:blipFill>
        <p:spPr bwMode="auto">
          <a:xfrm>
            <a:off x="566057" y="1498601"/>
            <a:ext cx="3661229" cy="2188029"/>
          </a:xfrm>
          <a:prstGeom prst="rect">
            <a:avLst/>
          </a:prstGeom>
          <a:noFill/>
          <a:ln w="9525">
            <a:noFill/>
            <a:miter lim="800000"/>
            <a:headEnd/>
            <a:tailEnd/>
          </a:ln>
        </p:spPr>
      </p:pic>
      <p:pic>
        <p:nvPicPr>
          <p:cNvPr id="19" name="5 Imagen" descr="curso.jpg"/>
          <p:cNvPicPr>
            <a:picLocks noChangeAspect="1"/>
          </p:cNvPicPr>
          <p:nvPr/>
        </p:nvPicPr>
        <p:blipFill>
          <a:blip r:embed="rId3"/>
          <a:srcRect/>
          <a:stretch>
            <a:fillRect/>
          </a:stretch>
        </p:blipFill>
        <p:spPr bwMode="auto">
          <a:xfrm>
            <a:off x="4296229" y="1509486"/>
            <a:ext cx="3585028" cy="2196194"/>
          </a:xfrm>
          <a:prstGeom prst="rect">
            <a:avLst/>
          </a:prstGeom>
          <a:noFill/>
          <a:ln w="9525">
            <a:noFill/>
            <a:miter lim="800000"/>
            <a:headEnd/>
            <a:tailEnd/>
          </a:ln>
        </p:spPr>
      </p:pic>
      <p:sp>
        <p:nvSpPr>
          <p:cNvPr id="20" name="4 Rectángulo"/>
          <p:cNvSpPr>
            <a:spLocks noChangeArrowheads="1"/>
          </p:cNvSpPr>
          <p:nvPr/>
        </p:nvSpPr>
        <p:spPr bwMode="auto">
          <a:xfrm>
            <a:off x="285750" y="4284663"/>
            <a:ext cx="8496300" cy="1201737"/>
          </a:xfrm>
          <a:prstGeom prst="rect">
            <a:avLst/>
          </a:prstGeom>
          <a:noFill/>
          <a:ln w="9525">
            <a:noFill/>
            <a:miter lim="800000"/>
            <a:headEnd/>
            <a:tailEnd/>
          </a:ln>
        </p:spPr>
        <p:txBody>
          <a:bodyPr>
            <a:spAutoFit/>
          </a:bodyPr>
          <a:lstStyle/>
          <a:p>
            <a:pPr algn="just"/>
            <a:r>
              <a:rPr lang="es-MX" sz="2400" dirty="0">
                <a:latin typeface="Arial" pitchFamily="34" charset="0"/>
                <a:cs typeface="Arial" pitchFamily="34" charset="0"/>
              </a:rPr>
              <a:t>Se llevaron a cabo capacitaciones para entrenadores </a:t>
            </a:r>
            <a:r>
              <a:rPr lang="es-MX" sz="2400" dirty="0" smtClean="0">
                <a:latin typeface="Arial" pitchFamily="34" charset="0"/>
                <a:cs typeface="Arial" pitchFamily="34" charset="0"/>
              </a:rPr>
              <a:t>de </a:t>
            </a:r>
            <a:r>
              <a:rPr lang="es-MX" sz="2400" dirty="0">
                <a:latin typeface="Arial" pitchFamily="34" charset="0"/>
                <a:cs typeface="Arial" pitchFamily="34" charset="0"/>
              </a:rPr>
              <a:t>las disciplinas que se convocaron para la olimpiada y paralimpiada </a:t>
            </a:r>
            <a:r>
              <a:rPr lang="es-MX" sz="2400" dirty="0" smtClean="0">
                <a:latin typeface="Arial" pitchFamily="34" charset="0"/>
                <a:cs typeface="Arial" pitchFamily="34" charset="0"/>
              </a:rPr>
              <a:t> 2014.</a:t>
            </a:r>
            <a:endParaRPr lang="es-ES" sz="2400" dirty="0">
              <a:latin typeface="Arial" pitchFamily="34" charset="0"/>
              <a:cs typeface="Arial" pitchFamily="34" charset="0"/>
            </a:endParaRPr>
          </a:p>
        </p:txBody>
      </p:sp>
    </p:spTree>
    <p:extLst>
      <p:ext uri="{BB962C8B-B14F-4D97-AF65-F5344CB8AC3E}">
        <p14:creationId xmlns:p14="http://schemas.microsoft.com/office/powerpoint/2010/main" val="4179037719"/>
      </p:ext>
    </p:extLst>
  </p:cSld>
  <p:clrMapOvr>
    <a:masterClrMapping/>
  </p:clrMapOvr>
  <p:transition spd="slow">
    <p:dissolv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91898" y="1865150"/>
            <a:ext cx="9052102" cy="707886"/>
          </a:xfrm>
          <a:prstGeom prst="rect">
            <a:avLst/>
          </a:prstGeom>
          <a:noFill/>
        </p:spPr>
        <p:txBody>
          <a:bodyPr wrap="square" rtlCol="0">
            <a:spAutoFit/>
          </a:bodyPr>
          <a:lstStyle/>
          <a:p>
            <a:pPr marL="4171950" lvl="8" indent="-514350"/>
            <a:endParaRPr lang="en-US" sz="2800" dirty="0" smtClean="0">
              <a:solidFill>
                <a:srgbClr val="0070C0"/>
              </a:solidFill>
              <a:latin typeface="Arial" panose="020B0604020202020204" pitchFamily="34" charset="0"/>
              <a:cs typeface="Arial" panose="020B0604020202020204" pitchFamily="34" charset="0"/>
            </a:endParaRPr>
          </a:p>
          <a:p>
            <a:pPr algn="ctr"/>
            <a:endParaRPr lang="es-ES" sz="1200" b="1" i="1" dirty="0">
              <a:latin typeface="Arial" panose="020B0604020202020204" pitchFamily="34" charset="0"/>
              <a:cs typeface="Arial" panose="020B0604020202020204" pitchFamily="34" charset="0"/>
            </a:endParaRPr>
          </a:p>
        </p:txBody>
      </p:sp>
      <p:sp>
        <p:nvSpPr>
          <p:cNvPr id="5" name="CuadroTexto 1"/>
          <p:cNvSpPr txBox="1"/>
          <p:nvPr/>
        </p:nvSpPr>
        <p:spPr>
          <a:xfrm>
            <a:off x="1737846" y="492312"/>
            <a:ext cx="5651484" cy="584775"/>
          </a:xfrm>
          <a:prstGeom prst="rect">
            <a:avLst/>
          </a:prstGeom>
          <a:noFill/>
        </p:spPr>
        <p:txBody>
          <a:bodyPr wrap="none" rtlCol="0">
            <a:spAutoFit/>
          </a:bodyPr>
          <a:lstStyle/>
          <a:p>
            <a:pPr algn="ctr"/>
            <a:r>
              <a:rPr lang="en-US" sz="3200" b="1" i="1" dirty="0" smtClean="0">
                <a:solidFill>
                  <a:srgbClr val="FFFF66"/>
                </a:solidFill>
                <a:latin typeface="Arial" panose="020B0604020202020204" pitchFamily="34" charset="0"/>
                <a:cs typeface="Arial" panose="020B0604020202020204" pitchFamily="34" charset="0"/>
              </a:rPr>
              <a:t>DIRECCIÓN DE DEPORTES </a:t>
            </a:r>
            <a:endParaRPr lang="es-ES" sz="3200" b="1" i="1" dirty="0">
              <a:solidFill>
                <a:srgbClr val="FFFF66"/>
              </a:solidFill>
              <a:latin typeface="Arial" panose="020B0604020202020204" pitchFamily="34" charset="0"/>
              <a:cs typeface="Arial" panose="020B0604020202020204" pitchFamily="34" charset="0"/>
            </a:endParaRPr>
          </a:p>
        </p:txBody>
      </p:sp>
      <p:sp>
        <p:nvSpPr>
          <p:cNvPr id="7" name="CuadroTexto 3"/>
          <p:cNvSpPr txBox="1"/>
          <p:nvPr/>
        </p:nvSpPr>
        <p:spPr>
          <a:xfrm>
            <a:off x="2287855" y="6304078"/>
            <a:ext cx="4660187" cy="369332"/>
          </a:xfrm>
          <a:prstGeom prst="rect">
            <a:avLst/>
          </a:prstGeom>
          <a:noFill/>
        </p:spPr>
        <p:txBody>
          <a:bodyPr wrap="none" rtlCol="0">
            <a:spAutoFit/>
          </a:bodyPr>
          <a:lstStyle/>
          <a:p>
            <a:pPr algn="ctr"/>
            <a:r>
              <a:rPr lang="en-US" b="1" i="1" dirty="0" smtClean="0">
                <a:solidFill>
                  <a:srgbClr val="FFFF66"/>
                </a:solidFill>
                <a:latin typeface="Arial" panose="020B0604020202020204" pitchFamily="34" charset="0"/>
                <a:cs typeface="Arial" panose="020B0604020202020204" pitchFamily="34" charset="0"/>
              </a:rPr>
              <a:t>SECRETARÍA DE DESARROLLO SOCIAL</a:t>
            </a:r>
            <a:endParaRPr lang="es-ES" b="1" i="1" dirty="0">
              <a:solidFill>
                <a:srgbClr val="FFFF66"/>
              </a:solidFill>
              <a:latin typeface="Arial" panose="020B0604020202020204" pitchFamily="34" charset="0"/>
              <a:cs typeface="Arial" panose="020B0604020202020204" pitchFamily="34" charset="0"/>
            </a:endParaRPr>
          </a:p>
        </p:txBody>
      </p:sp>
      <p:sp>
        <p:nvSpPr>
          <p:cNvPr id="8" name="7 Rectángulo"/>
          <p:cNvSpPr/>
          <p:nvPr/>
        </p:nvSpPr>
        <p:spPr>
          <a:xfrm>
            <a:off x="1609531" y="0"/>
            <a:ext cx="6264857" cy="584775"/>
          </a:xfrm>
          <a:prstGeom prst="rect">
            <a:avLst/>
          </a:prstGeom>
        </p:spPr>
        <p:txBody>
          <a:bodyPr wrap="none">
            <a:spAutoFit/>
          </a:bodyPr>
          <a:lstStyle/>
          <a:p>
            <a:pPr algn="ctr"/>
            <a:r>
              <a:rPr lang="en-US" sz="3200" b="1" i="1" dirty="0" smtClean="0">
                <a:solidFill>
                  <a:srgbClr val="FFFF66"/>
                </a:solidFill>
                <a:latin typeface="Arial" panose="020B0604020202020204" pitchFamily="34" charset="0"/>
                <a:cs typeface="Arial" panose="020B0604020202020204" pitchFamily="34" charset="0"/>
              </a:rPr>
              <a:t>Compromisos </a:t>
            </a:r>
            <a:r>
              <a:rPr lang="en-US" sz="3200" b="1" i="1" dirty="0" err="1" smtClean="0">
                <a:solidFill>
                  <a:srgbClr val="FFFF66"/>
                </a:solidFill>
                <a:latin typeface="Arial" panose="020B0604020202020204" pitchFamily="34" charset="0"/>
                <a:cs typeface="Arial" panose="020B0604020202020204" pitchFamily="34" charset="0"/>
              </a:rPr>
              <a:t>para</a:t>
            </a:r>
            <a:r>
              <a:rPr lang="en-US" sz="3200" b="1" i="1" dirty="0" smtClean="0">
                <a:solidFill>
                  <a:srgbClr val="FFFF66"/>
                </a:solidFill>
                <a:latin typeface="Arial" panose="020B0604020202020204" pitchFamily="34" charset="0"/>
                <a:cs typeface="Arial" panose="020B0604020202020204" pitchFamily="34" charset="0"/>
              </a:rPr>
              <a:t> </a:t>
            </a:r>
            <a:r>
              <a:rPr lang="en-US" sz="3200" b="1" i="1" dirty="0" err="1" smtClean="0">
                <a:solidFill>
                  <a:srgbClr val="FFFF66"/>
                </a:solidFill>
                <a:latin typeface="Arial" panose="020B0604020202020204" pitchFamily="34" charset="0"/>
                <a:cs typeface="Arial" panose="020B0604020202020204" pitchFamily="34" charset="0"/>
              </a:rPr>
              <a:t>Junio</a:t>
            </a:r>
            <a:r>
              <a:rPr lang="en-US" sz="3200" b="1" i="1" dirty="0" smtClean="0">
                <a:solidFill>
                  <a:srgbClr val="FFFF66"/>
                </a:solidFill>
                <a:latin typeface="Arial" panose="020B0604020202020204" pitchFamily="34" charset="0"/>
                <a:cs typeface="Arial" panose="020B0604020202020204" pitchFamily="34" charset="0"/>
              </a:rPr>
              <a:t> 2014 </a:t>
            </a:r>
            <a:endParaRPr lang="es-ES" sz="3200" b="1" i="1" dirty="0">
              <a:solidFill>
                <a:srgbClr val="FFFF66"/>
              </a:solidFill>
              <a:latin typeface="Arial" panose="020B0604020202020204" pitchFamily="34" charset="0"/>
              <a:cs typeface="Arial" panose="020B0604020202020204" pitchFamily="34" charset="0"/>
            </a:endParaRPr>
          </a:p>
        </p:txBody>
      </p:sp>
      <p:sp>
        <p:nvSpPr>
          <p:cNvPr id="6" name="5 Rectángulo"/>
          <p:cNvSpPr>
            <a:spLocks noChangeArrowheads="1"/>
          </p:cNvSpPr>
          <p:nvPr/>
        </p:nvSpPr>
        <p:spPr bwMode="auto">
          <a:xfrm>
            <a:off x="228600" y="1655763"/>
            <a:ext cx="8496300" cy="4555093"/>
          </a:xfrm>
          <a:prstGeom prst="rect">
            <a:avLst/>
          </a:prstGeom>
          <a:noFill/>
          <a:ln w="9525">
            <a:noFill/>
            <a:miter lim="800000"/>
            <a:headEnd/>
            <a:tailEnd/>
          </a:ln>
        </p:spPr>
        <p:txBody>
          <a:bodyPr>
            <a:spAutoFit/>
          </a:bodyPr>
          <a:lstStyle/>
          <a:p>
            <a:pPr algn="ctr"/>
            <a:r>
              <a:rPr lang="es-MX" sz="2400" dirty="0">
                <a:latin typeface="Arial" pitchFamily="34" charset="0"/>
                <a:cs typeface="Arial" pitchFamily="34" charset="0"/>
              </a:rPr>
              <a:t>Se </a:t>
            </a:r>
            <a:r>
              <a:rPr lang="es-MX" sz="2400" dirty="0" smtClean="0">
                <a:latin typeface="Arial" pitchFamily="34" charset="0"/>
                <a:cs typeface="Arial" pitchFamily="34" charset="0"/>
              </a:rPr>
              <a:t>continuará </a:t>
            </a:r>
            <a:r>
              <a:rPr lang="es-MX" sz="2400" dirty="0">
                <a:latin typeface="Arial" pitchFamily="34" charset="0"/>
                <a:cs typeface="Arial" pitchFamily="34" charset="0"/>
              </a:rPr>
              <a:t>participando en seriales en las siguientes disciplinas </a:t>
            </a:r>
            <a:r>
              <a:rPr lang="es-MX" sz="2400" dirty="0" smtClean="0">
                <a:latin typeface="Arial" pitchFamily="34" charset="0"/>
                <a:cs typeface="Arial" pitchFamily="34" charset="0"/>
              </a:rPr>
              <a:t>paralímpicas </a:t>
            </a:r>
            <a:r>
              <a:rPr lang="es-MX" sz="2400" dirty="0">
                <a:latin typeface="Arial" pitchFamily="34" charset="0"/>
                <a:cs typeface="Arial" pitchFamily="34" charset="0"/>
              </a:rPr>
              <a:t>( niños con discapacidad)</a:t>
            </a:r>
          </a:p>
          <a:p>
            <a:pPr algn="ctr"/>
            <a:endParaRPr lang="es-MX" b="1" i="1" dirty="0">
              <a:latin typeface="Arial" pitchFamily="34" charset="0"/>
              <a:cs typeface="Arial" pitchFamily="34" charset="0"/>
            </a:endParaRPr>
          </a:p>
          <a:p>
            <a:pPr algn="just"/>
            <a:r>
              <a:rPr lang="es-MX" sz="2200" b="1" dirty="0">
                <a:latin typeface="Arial" pitchFamily="34" charset="0"/>
                <a:cs typeface="Arial" pitchFamily="34" charset="0"/>
              </a:rPr>
              <a:t>Ciclismo</a:t>
            </a:r>
          </a:p>
          <a:p>
            <a:pPr algn="just"/>
            <a:r>
              <a:rPr lang="es-MX" sz="2200" b="1" dirty="0" err="1" smtClean="0">
                <a:latin typeface="Arial" pitchFamily="34" charset="0"/>
                <a:cs typeface="Arial" pitchFamily="34" charset="0"/>
              </a:rPr>
              <a:t>Powerlifting</a:t>
            </a:r>
            <a:r>
              <a:rPr lang="es-MX" sz="2200" b="1" dirty="0" smtClean="0">
                <a:latin typeface="Arial" pitchFamily="34" charset="0"/>
                <a:cs typeface="Arial" pitchFamily="34" charset="0"/>
              </a:rPr>
              <a:t>: (</a:t>
            </a:r>
            <a:r>
              <a:rPr lang="es-ES" sz="2200" dirty="0">
                <a:latin typeface="Arial" pitchFamily="34" charset="0"/>
                <a:cs typeface="Arial" pitchFamily="34" charset="0"/>
              </a:rPr>
              <a:t>es un deporte de fuerza que consiste en tres eventos: la </a:t>
            </a:r>
            <a:r>
              <a:rPr lang="es-ES" sz="2200" dirty="0" smtClean="0">
                <a:latin typeface="Arial" pitchFamily="34" charset="0"/>
                <a:cs typeface="Arial" pitchFamily="34" charset="0"/>
              </a:rPr>
              <a:t>sentadilla  </a:t>
            </a:r>
            <a:r>
              <a:rPr lang="es-ES" sz="2200" dirty="0">
                <a:latin typeface="Arial" pitchFamily="34" charset="0"/>
                <a:cs typeface="Arial" pitchFamily="34" charset="0"/>
              </a:rPr>
              <a:t>la prensa de </a:t>
            </a:r>
            <a:r>
              <a:rPr lang="es-ES" sz="2200" dirty="0" smtClean="0">
                <a:latin typeface="Arial" pitchFamily="34" charset="0"/>
                <a:cs typeface="Arial" pitchFamily="34" charset="0"/>
              </a:rPr>
              <a:t>banca</a:t>
            </a:r>
            <a:r>
              <a:rPr lang="es-ES" sz="2200" dirty="0">
                <a:latin typeface="Arial" pitchFamily="34" charset="0"/>
                <a:cs typeface="Arial" pitchFamily="34" charset="0"/>
              </a:rPr>
              <a:t> y el peso </a:t>
            </a:r>
            <a:r>
              <a:rPr lang="es-ES" sz="2200" dirty="0" smtClean="0">
                <a:latin typeface="Arial" pitchFamily="34" charset="0"/>
                <a:cs typeface="Arial" pitchFamily="34" charset="0"/>
              </a:rPr>
              <a:t>muerto, con pesas)</a:t>
            </a:r>
            <a:endParaRPr lang="es-MX" sz="2200" b="1" dirty="0">
              <a:latin typeface="Arial" pitchFamily="34" charset="0"/>
              <a:cs typeface="Arial" pitchFamily="34" charset="0"/>
            </a:endParaRPr>
          </a:p>
          <a:p>
            <a:pPr algn="just"/>
            <a:r>
              <a:rPr lang="es-MX" sz="2200" b="1" dirty="0">
                <a:latin typeface="Arial" pitchFamily="34" charset="0"/>
                <a:cs typeface="Arial" pitchFamily="34" charset="0"/>
              </a:rPr>
              <a:t>Atletismo</a:t>
            </a:r>
          </a:p>
          <a:p>
            <a:pPr algn="just"/>
            <a:r>
              <a:rPr lang="es-MX" sz="2200" b="1" dirty="0" smtClean="0">
                <a:latin typeface="Arial" pitchFamily="34" charset="0"/>
                <a:cs typeface="Arial" pitchFamily="34" charset="0"/>
              </a:rPr>
              <a:t>Natación</a:t>
            </a:r>
            <a:endParaRPr lang="es-MX" sz="2200" b="1" dirty="0">
              <a:latin typeface="Arial" pitchFamily="34" charset="0"/>
              <a:cs typeface="Arial" pitchFamily="34" charset="0"/>
            </a:endParaRPr>
          </a:p>
          <a:p>
            <a:pPr algn="just"/>
            <a:r>
              <a:rPr lang="es-MX" sz="2200" b="1" dirty="0" err="1" smtClean="0">
                <a:latin typeface="Arial" pitchFamily="34" charset="0"/>
                <a:cs typeface="Arial" pitchFamily="34" charset="0"/>
              </a:rPr>
              <a:t>Boccia</a:t>
            </a:r>
            <a:r>
              <a:rPr lang="es-MX" sz="2200" b="1" dirty="0" smtClean="0">
                <a:latin typeface="Arial" pitchFamily="34" charset="0"/>
                <a:cs typeface="Arial" pitchFamily="34" charset="0"/>
              </a:rPr>
              <a:t>: (</a:t>
            </a:r>
            <a:r>
              <a:rPr lang="es-ES" sz="2200" dirty="0">
                <a:latin typeface="Arial" pitchFamily="34" charset="0"/>
                <a:cs typeface="Arial" pitchFamily="34" charset="0"/>
              </a:rPr>
              <a:t>es un </a:t>
            </a:r>
            <a:r>
              <a:rPr lang="es-ES" sz="2200" dirty="0" smtClean="0">
                <a:latin typeface="Arial" pitchFamily="34" charset="0"/>
                <a:cs typeface="Arial" pitchFamily="34" charset="0"/>
              </a:rPr>
              <a:t>deporte paralímpico</a:t>
            </a:r>
            <a:r>
              <a:rPr lang="es-ES" sz="2200" dirty="0">
                <a:latin typeface="Arial" pitchFamily="34" charset="0"/>
                <a:cs typeface="Arial" pitchFamily="34" charset="0"/>
              </a:rPr>
              <a:t>, </a:t>
            </a:r>
            <a:r>
              <a:rPr lang="es-ES" sz="2200" dirty="0" smtClean="0">
                <a:latin typeface="Arial" pitchFamily="34" charset="0"/>
                <a:cs typeface="Arial" pitchFamily="34" charset="0"/>
              </a:rPr>
              <a:t>cuya práctica se realiza en sillas de ruedas)</a:t>
            </a:r>
            <a:endParaRPr lang="es-MX" sz="2200" b="1" dirty="0">
              <a:latin typeface="Arial" pitchFamily="34" charset="0"/>
              <a:cs typeface="Arial" pitchFamily="34" charset="0"/>
            </a:endParaRPr>
          </a:p>
          <a:p>
            <a:pPr algn="just"/>
            <a:r>
              <a:rPr lang="es-MX" sz="2400" b="1" i="1" dirty="0">
                <a:solidFill>
                  <a:schemeClr val="hlink"/>
                </a:solidFill>
              </a:rPr>
              <a:t> </a:t>
            </a:r>
          </a:p>
          <a:p>
            <a:pPr algn="ctr"/>
            <a:endParaRPr lang="es-ES" sz="2400" b="1" i="1" dirty="0"/>
          </a:p>
        </p:txBody>
      </p:sp>
    </p:spTree>
    <p:extLst>
      <p:ext uri="{BB962C8B-B14F-4D97-AF65-F5344CB8AC3E}">
        <p14:creationId xmlns:p14="http://schemas.microsoft.com/office/powerpoint/2010/main" val="2760657948"/>
      </p:ext>
    </p:extLst>
  </p:cSld>
  <p:clrMapOvr>
    <a:masterClrMapping/>
  </p:clrMapOvr>
  <p:transition spd="slow">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1"/>
          <p:cNvSpPr txBox="1"/>
          <p:nvPr/>
        </p:nvSpPr>
        <p:spPr>
          <a:xfrm>
            <a:off x="1565138" y="478865"/>
            <a:ext cx="5996899" cy="584775"/>
          </a:xfrm>
          <a:prstGeom prst="rect">
            <a:avLst/>
          </a:prstGeom>
          <a:noFill/>
        </p:spPr>
        <p:txBody>
          <a:bodyPr wrap="none" rtlCol="0">
            <a:spAutoFit/>
          </a:bodyPr>
          <a:lstStyle/>
          <a:p>
            <a:pPr algn="ctr"/>
            <a:r>
              <a:rPr lang="en-US" sz="3200" b="1" i="1" dirty="0" smtClean="0">
                <a:solidFill>
                  <a:srgbClr val="FFFF66"/>
                </a:solidFill>
                <a:latin typeface="Arial" panose="020B0604020202020204" pitchFamily="34" charset="0"/>
                <a:cs typeface="Arial" panose="020B0604020202020204" pitchFamily="34" charset="0"/>
              </a:rPr>
              <a:t>INSTITUTO DE LA JUVENTUD</a:t>
            </a:r>
            <a:endParaRPr lang="es-ES" sz="3200" b="1" i="1" dirty="0">
              <a:solidFill>
                <a:srgbClr val="FFFF66"/>
              </a:solidFill>
              <a:latin typeface="Arial" panose="020B0604020202020204" pitchFamily="34" charset="0"/>
              <a:cs typeface="Arial" panose="020B0604020202020204" pitchFamily="34" charset="0"/>
            </a:endParaRPr>
          </a:p>
        </p:txBody>
      </p:sp>
      <p:sp>
        <p:nvSpPr>
          <p:cNvPr id="6" name="CuadroTexto 3"/>
          <p:cNvSpPr txBox="1"/>
          <p:nvPr/>
        </p:nvSpPr>
        <p:spPr>
          <a:xfrm>
            <a:off x="2202053" y="78015"/>
            <a:ext cx="4660187" cy="369332"/>
          </a:xfrm>
          <a:prstGeom prst="rect">
            <a:avLst/>
          </a:prstGeom>
          <a:noFill/>
        </p:spPr>
        <p:txBody>
          <a:bodyPr wrap="none" rtlCol="0">
            <a:spAutoFit/>
          </a:bodyPr>
          <a:lstStyle/>
          <a:p>
            <a:pPr algn="ctr"/>
            <a:r>
              <a:rPr lang="en-US" b="1" i="1" dirty="0" smtClean="0">
                <a:solidFill>
                  <a:srgbClr val="FFFF66"/>
                </a:solidFill>
                <a:latin typeface="Arial" panose="020B0604020202020204" pitchFamily="34" charset="0"/>
                <a:cs typeface="Arial" panose="020B0604020202020204" pitchFamily="34" charset="0"/>
              </a:rPr>
              <a:t>SECRETARÍA DE DESARROLLO SOCIAL</a:t>
            </a:r>
            <a:endParaRPr lang="es-ES" b="1" i="1" dirty="0">
              <a:solidFill>
                <a:srgbClr val="FFFF66"/>
              </a:solidFill>
              <a:latin typeface="Arial" panose="020B0604020202020204" pitchFamily="34" charset="0"/>
              <a:cs typeface="Arial" panose="020B0604020202020204" pitchFamily="34" charset="0"/>
            </a:endParaRPr>
          </a:p>
        </p:txBody>
      </p:sp>
      <p:sp>
        <p:nvSpPr>
          <p:cNvPr id="7" name="CuadroTexto 3"/>
          <p:cNvSpPr txBox="1"/>
          <p:nvPr/>
        </p:nvSpPr>
        <p:spPr>
          <a:xfrm>
            <a:off x="3396838" y="6321932"/>
            <a:ext cx="2527167" cy="369332"/>
          </a:xfrm>
          <a:prstGeom prst="rect">
            <a:avLst/>
          </a:prstGeom>
          <a:noFill/>
        </p:spPr>
        <p:txBody>
          <a:bodyPr wrap="none" rtlCol="0">
            <a:spAutoFit/>
          </a:bodyPr>
          <a:lstStyle/>
          <a:p>
            <a:pPr algn="ctr"/>
            <a:r>
              <a:rPr lang="en-US" b="1" i="1" dirty="0" smtClean="0">
                <a:solidFill>
                  <a:srgbClr val="FFFF66"/>
                </a:solidFill>
                <a:latin typeface="Arial" panose="020B0604020202020204" pitchFamily="34" charset="0"/>
                <a:cs typeface="Arial" panose="020B0604020202020204" pitchFamily="34" charset="0"/>
              </a:rPr>
              <a:t>ACCIONES DE MAYO</a:t>
            </a:r>
            <a:endParaRPr lang="es-ES" b="1" i="1" dirty="0">
              <a:solidFill>
                <a:srgbClr val="FFFF66"/>
              </a:solidFill>
              <a:latin typeface="Arial" panose="020B0604020202020204" pitchFamily="34" charset="0"/>
              <a:cs typeface="Arial" panose="020B0604020202020204" pitchFamily="34" charset="0"/>
            </a:endParaRPr>
          </a:p>
        </p:txBody>
      </p:sp>
      <p:pic>
        <p:nvPicPr>
          <p:cNvPr id="9" name="Picture 1" descr="C:\Documents and Settings\Usuario\Mis documentos\villas de san jose y san juan.jpg"/>
          <p:cNvPicPr>
            <a:picLocks noChangeAspect="1" noChangeArrowheads="1"/>
          </p:cNvPicPr>
          <p:nvPr/>
        </p:nvPicPr>
        <p:blipFill>
          <a:blip r:embed="rId2"/>
          <a:srcRect/>
          <a:stretch>
            <a:fillRect/>
          </a:stretch>
        </p:blipFill>
        <p:spPr bwMode="auto">
          <a:xfrm>
            <a:off x="263236" y="1373993"/>
            <a:ext cx="4197928" cy="2315936"/>
          </a:xfrm>
          <a:prstGeom prst="rect">
            <a:avLst/>
          </a:prstGeom>
          <a:noFill/>
        </p:spPr>
      </p:pic>
      <p:pic>
        <p:nvPicPr>
          <p:cNvPr id="10" name="Picture 2" descr="C:\Documents and Settings\Usuario\Mis documentos\visita de san jose y san juan.jpg"/>
          <p:cNvPicPr>
            <a:picLocks noChangeAspect="1" noChangeArrowheads="1"/>
          </p:cNvPicPr>
          <p:nvPr/>
        </p:nvPicPr>
        <p:blipFill>
          <a:blip r:embed="rId3"/>
          <a:srcRect/>
          <a:stretch>
            <a:fillRect/>
          </a:stretch>
        </p:blipFill>
        <p:spPr bwMode="auto">
          <a:xfrm>
            <a:off x="4253345" y="1343561"/>
            <a:ext cx="4696031" cy="2310493"/>
          </a:xfrm>
          <a:prstGeom prst="rect">
            <a:avLst/>
          </a:prstGeom>
          <a:noFill/>
        </p:spPr>
      </p:pic>
      <p:sp>
        <p:nvSpPr>
          <p:cNvPr id="11" name="10 Rectángulo"/>
          <p:cNvSpPr/>
          <p:nvPr/>
        </p:nvSpPr>
        <p:spPr>
          <a:xfrm>
            <a:off x="290286" y="4316503"/>
            <a:ext cx="8563428" cy="707886"/>
          </a:xfrm>
          <a:prstGeom prst="rect">
            <a:avLst/>
          </a:prstGeom>
        </p:spPr>
        <p:txBody>
          <a:bodyPr wrap="square">
            <a:spAutoFit/>
          </a:bodyPr>
          <a:lstStyle/>
          <a:p>
            <a:pPr algn="just"/>
            <a:r>
              <a:rPr lang="es-MX" sz="2000" dirty="0" smtClean="0">
                <a:latin typeface="Arial" pitchFamily="34" charset="0"/>
                <a:cs typeface="Arial" pitchFamily="34" charset="0"/>
              </a:rPr>
              <a:t>Se realizo una visita a colonias Villas de San Juan y Real de San </a:t>
            </a:r>
            <a:r>
              <a:rPr lang="es-MX" sz="2000" dirty="0" smtClean="0">
                <a:latin typeface="Arial" pitchFamily="34" charset="0"/>
                <a:cs typeface="Arial" pitchFamily="34" charset="0"/>
              </a:rPr>
              <a:t>José, </a:t>
            </a:r>
            <a:r>
              <a:rPr lang="es-MX" sz="2000" dirty="0" smtClean="0">
                <a:latin typeface="Arial" pitchFamily="34" charset="0"/>
                <a:cs typeface="Arial" pitchFamily="34" charset="0"/>
              </a:rPr>
              <a:t>para promocionar actividades del instituto de la juventud.</a:t>
            </a:r>
            <a:endParaRPr lang="es-MX" sz="2000" dirty="0">
              <a:latin typeface="Arial" pitchFamily="34" charset="0"/>
              <a:cs typeface="Arial" pitchFamily="34" charset="0"/>
            </a:endParaRPr>
          </a:p>
        </p:txBody>
      </p:sp>
    </p:spTree>
    <p:extLst>
      <p:ext uri="{BB962C8B-B14F-4D97-AF65-F5344CB8AC3E}">
        <p14:creationId xmlns:p14="http://schemas.microsoft.com/office/powerpoint/2010/main" val="2649432085"/>
      </p:ext>
    </p:extLst>
  </p:cSld>
  <p:clrMapOvr>
    <a:masterClrMapping/>
  </p:clrMapOvr>
  <p:transition spd="slow">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1"/>
          <p:cNvSpPr txBox="1"/>
          <p:nvPr/>
        </p:nvSpPr>
        <p:spPr>
          <a:xfrm>
            <a:off x="1578585" y="532651"/>
            <a:ext cx="5996899" cy="584775"/>
          </a:xfrm>
          <a:prstGeom prst="rect">
            <a:avLst/>
          </a:prstGeom>
          <a:noFill/>
        </p:spPr>
        <p:txBody>
          <a:bodyPr wrap="none" rtlCol="0">
            <a:spAutoFit/>
          </a:bodyPr>
          <a:lstStyle/>
          <a:p>
            <a:pPr algn="ctr"/>
            <a:r>
              <a:rPr lang="en-US" sz="3200" b="1" i="1" dirty="0" smtClean="0">
                <a:solidFill>
                  <a:srgbClr val="FFFF66"/>
                </a:solidFill>
                <a:latin typeface="Arial" panose="020B0604020202020204" pitchFamily="34" charset="0"/>
                <a:cs typeface="Arial" panose="020B0604020202020204" pitchFamily="34" charset="0"/>
              </a:rPr>
              <a:t>INSTITUTO DE LA JUVENTUD</a:t>
            </a:r>
            <a:endParaRPr lang="es-ES" sz="3200" b="1" i="1" dirty="0">
              <a:solidFill>
                <a:srgbClr val="FFFF66"/>
              </a:solidFill>
              <a:latin typeface="Arial" panose="020B0604020202020204" pitchFamily="34" charset="0"/>
              <a:cs typeface="Arial" panose="020B0604020202020204" pitchFamily="34" charset="0"/>
            </a:endParaRPr>
          </a:p>
        </p:txBody>
      </p:sp>
      <p:sp>
        <p:nvSpPr>
          <p:cNvPr id="8" name="CuadroTexto 3"/>
          <p:cNvSpPr txBox="1"/>
          <p:nvPr/>
        </p:nvSpPr>
        <p:spPr>
          <a:xfrm>
            <a:off x="3383391" y="6308486"/>
            <a:ext cx="2527167" cy="369332"/>
          </a:xfrm>
          <a:prstGeom prst="rect">
            <a:avLst/>
          </a:prstGeom>
          <a:noFill/>
        </p:spPr>
        <p:txBody>
          <a:bodyPr wrap="none" rtlCol="0">
            <a:spAutoFit/>
          </a:bodyPr>
          <a:lstStyle/>
          <a:p>
            <a:pPr algn="ctr"/>
            <a:r>
              <a:rPr lang="en-US" b="1" i="1" dirty="0" smtClean="0">
                <a:solidFill>
                  <a:srgbClr val="FFFF66"/>
                </a:solidFill>
                <a:latin typeface="Arial" panose="020B0604020202020204" pitchFamily="34" charset="0"/>
                <a:cs typeface="Arial" panose="020B0604020202020204" pitchFamily="34" charset="0"/>
              </a:rPr>
              <a:t>ACCIONES DE MAYO</a:t>
            </a:r>
          </a:p>
        </p:txBody>
      </p:sp>
      <p:sp>
        <p:nvSpPr>
          <p:cNvPr id="9" name="CuadroTexto 3"/>
          <p:cNvSpPr txBox="1"/>
          <p:nvPr/>
        </p:nvSpPr>
        <p:spPr>
          <a:xfrm>
            <a:off x="2202053" y="78015"/>
            <a:ext cx="4660187" cy="369332"/>
          </a:xfrm>
          <a:prstGeom prst="rect">
            <a:avLst/>
          </a:prstGeom>
          <a:noFill/>
        </p:spPr>
        <p:txBody>
          <a:bodyPr wrap="none" rtlCol="0">
            <a:spAutoFit/>
          </a:bodyPr>
          <a:lstStyle/>
          <a:p>
            <a:pPr algn="ctr"/>
            <a:r>
              <a:rPr lang="en-US" b="1" i="1" dirty="0" smtClean="0">
                <a:solidFill>
                  <a:srgbClr val="FFFF66"/>
                </a:solidFill>
                <a:latin typeface="Arial" panose="020B0604020202020204" pitchFamily="34" charset="0"/>
                <a:cs typeface="Arial" panose="020B0604020202020204" pitchFamily="34" charset="0"/>
              </a:rPr>
              <a:t>SECRETARÍA DE DESARROLLO SOCIAL</a:t>
            </a:r>
            <a:endParaRPr lang="es-ES" b="1" i="1" dirty="0">
              <a:solidFill>
                <a:srgbClr val="FFFF66"/>
              </a:solidFill>
              <a:latin typeface="Arial" panose="020B0604020202020204" pitchFamily="34" charset="0"/>
              <a:cs typeface="Arial" panose="020B0604020202020204" pitchFamily="34" charset="0"/>
            </a:endParaRPr>
          </a:p>
        </p:txBody>
      </p:sp>
      <p:pic>
        <p:nvPicPr>
          <p:cNvPr id="10" name="Picture 2" descr="C:\Documents and Settings\Usuario\Mis documentos\aztec house.jpg"/>
          <p:cNvPicPr>
            <a:picLocks noChangeAspect="1" noChangeArrowheads="1"/>
          </p:cNvPicPr>
          <p:nvPr/>
        </p:nvPicPr>
        <p:blipFill>
          <a:blip r:embed="rId2"/>
          <a:srcRect/>
          <a:stretch>
            <a:fillRect/>
          </a:stretch>
        </p:blipFill>
        <p:spPr bwMode="auto">
          <a:xfrm>
            <a:off x="27709" y="1302327"/>
            <a:ext cx="4405745" cy="2618509"/>
          </a:xfrm>
          <a:prstGeom prst="rect">
            <a:avLst/>
          </a:prstGeom>
          <a:noFill/>
        </p:spPr>
      </p:pic>
      <p:pic>
        <p:nvPicPr>
          <p:cNvPr id="11" name="Picture 2" descr="C:\Documents and Settings\Usuario\Mis documentos\aztec house 1.jpg"/>
          <p:cNvPicPr>
            <a:picLocks noChangeAspect="1" noChangeArrowheads="1"/>
          </p:cNvPicPr>
          <p:nvPr/>
        </p:nvPicPr>
        <p:blipFill>
          <a:blip r:embed="rId3"/>
          <a:srcRect/>
          <a:stretch>
            <a:fillRect/>
          </a:stretch>
        </p:blipFill>
        <p:spPr bwMode="auto">
          <a:xfrm>
            <a:off x="4323281" y="1288473"/>
            <a:ext cx="4737595" cy="2590800"/>
          </a:xfrm>
          <a:prstGeom prst="rect">
            <a:avLst/>
          </a:prstGeom>
          <a:noFill/>
        </p:spPr>
      </p:pic>
      <p:sp>
        <p:nvSpPr>
          <p:cNvPr id="12" name="11 Rectángulo"/>
          <p:cNvSpPr/>
          <p:nvPr/>
        </p:nvSpPr>
        <p:spPr>
          <a:xfrm>
            <a:off x="174171" y="4456415"/>
            <a:ext cx="8650514" cy="1015663"/>
          </a:xfrm>
          <a:prstGeom prst="rect">
            <a:avLst/>
          </a:prstGeom>
        </p:spPr>
        <p:txBody>
          <a:bodyPr wrap="square">
            <a:spAutoFit/>
          </a:bodyPr>
          <a:lstStyle/>
          <a:p>
            <a:pPr algn="just"/>
            <a:r>
              <a:rPr lang="es-MX" sz="2000" dirty="0" smtClean="0">
                <a:latin typeface="Arial" pitchFamily="34" charset="0"/>
                <a:cs typeface="Arial" pitchFamily="34" charset="0"/>
              </a:rPr>
              <a:t>Se llevo cabo  Pláticas de prevención de adicciones y las consecuencia del uso de drogas a jóvenes pertenecientes a la banda “Aztec House” de la colonia Monte Kristal.</a:t>
            </a:r>
            <a:endParaRPr lang="es-MX" sz="2000" dirty="0">
              <a:latin typeface="Arial" pitchFamily="34" charset="0"/>
              <a:cs typeface="Arial" pitchFamily="34" charset="0"/>
            </a:endParaRPr>
          </a:p>
        </p:txBody>
      </p:sp>
    </p:spTree>
    <p:extLst>
      <p:ext uri="{BB962C8B-B14F-4D97-AF65-F5344CB8AC3E}">
        <p14:creationId xmlns:p14="http://schemas.microsoft.com/office/powerpoint/2010/main" val="3474949917"/>
      </p:ext>
    </p:extLst>
  </p:cSld>
  <p:clrMapOvr>
    <a:masterClrMapping/>
  </p:clrMapOvr>
  <p:transition spd="slow">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1"/>
          <p:cNvSpPr txBox="1"/>
          <p:nvPr/>
        </p:nvSpPr>
        <p:spPr>
          <a:xfrm>
            <a:off x="1578585" y="532651"/>
            <a:ext cx="5996899" cy="584775"/>
          </a:xfrm>
          <a:prstGeom prst="rect">
            <a:avLst/>
          </a:prstGeom>
          <a:noFill/>
        </p:spPr>
        <p:txBody>
          <a:bodyPr wrap="none" rtlCol="0">
            <a:spAutoFit/>
          </a:bodyPr>
          <a:lstStyle/>
          <a:p>
            <a:pPr algn="ctr"/>
            <a:r>
              <a:rPr lang="en-US" sz="3200" b="1" i="1" dirty="0" smtClean="0">
                <a:solidFill>
                  <a:srgbClr val="FFFF66"/>
                </a:solidFill>
                <a:latin typeface="Arial" panose="020B0604020202020204" pitchFamily="34" charset="0"/>
                <a:cs typeface="Arial" panose="020B0604020202020204" pitchFamily="34" charset="0"/>
              </a:rPr>
              <a:t>INSTITUTO DE LA JUVENTUD</a:t>
            </a:r>
            <a:endParaRPr lang="es-ES" sz="3200" b="1" i="1" dirty="0">
              <a:solidFill>
                <a:srgbClr val="FFFF66"/>
              </a:solidFill>
              <a:latin typeface="Arial" panose="020B0604020202020204" pitchFamily="34" charset="0"/>
              <a:cs typeface="Arial" panose="020B0604020202020204" pitchFamily="34" charset="0"/>
            </a:endParaRPr>
          </a:p>
        </p:txBody>
      </p:sp>
      <p:sp>
        <p:nvSpPr>
          <p:cNvPr id="8" name="CuadroTexto 3"/>
          <p:cNvSpPr txBox="1"/>
          <p:nvPr/>
        </p:nvSpPr>
        <p:spPr>
          <a:xfrm>
            <a:off x="3383391" y="6308486"/>
            <a:ext cx="2527167" cy="369332"/>
          </a:xfrm>
          <a:prstGeom prst="rect">
            <a:avLst/>
          </a:prstGeom>
          <a:noFill/>
        </p:spPr>
        <p:txBody>
          <a:bodyPr wrap="none" rtlCol="0">
            <a:spAutoFit/>
          </a:bodyPr>
          <a:lstStyle/>
          <a:p>
            <a:pPr algn="ctr"/>
            <a:r>
              <a:rPr lang="en-US" b="1" i="1" dirty="0" smtClean="0">
                <a:solidFill>
                  <a:srgbClr val="FFFF66"/>
                </a:solidFill>
                <a:latin typeface="Arial" panose="020B0604020202020204" pitchFamily="34" charset="0"/>
                <a:cs typeface="Arial" panose="020B0604020202020204" pitchFamily="34" charset="0"/>
              </a:rPr>
              <a:t>ACCIONES DE MAYO</a:t>
            </a:r>
          </a:p>
        </p:txBody>
      </p:sp>
      <p:sp>
        <p:nvSpPr>
          <p:cNvPr id="9" name="CuadroTexto 3"/>
          <p:cNvSpPr txBox="1"/>
          <p:nvPr/>
        </p:nvSpPr>
        <p:spPr>
          <a:xfrm>
            <a:off x="2202053" y="78015"/>
            <a:ext cx="4660187" cy="369332"/>
          </a:xfrm>
          <a:prstGeom prst="rect">
            <a:avLst/>
          </a:prstGeom>
          <a:noFill/>
        </p:spPr>
        <p:txBody>
          <a:bodyPr wrap="none" rtlCol="0">
            <a:spAutoFit/>
          </a:bodyPr>
          <a:lstStyle/>
          <a:p>
            <a:pPr algn="ctr"/>
            <a:r>
              <a:rPr lang="en-US" b="1" i="1" dirty="0" smtClean="0">
                <a:solidFill>
                  <a:srgbClr val="FFFF66"/>
                </a:solidFill>
                <a:latin typeface="Arial" panose="020B0604020202020204" pitchFamily="34" charset="0"/>
                <a:cs typeface="Arial" panose="020B0604020202020204" pitchFamily="34" charset="0"/>
              </a:rPr>
              <a:t>SECRETARÍA DE DESARROLLO SOCIAL</a:t>
            </a:r>
            <a:endParaRPr lang="es-ES" b="1" i="1" dirty="0">
              <a:solidFill>
                <a:srgbClr val="FFFF66"/>
              </a:solidFill>
              <a:latin typeface="Arial" panose="020B0604020202020204" pitchFamily="34" charset="0"/>
              <a:cs typeface="Arial" panose="020B0604020202020204" pitchFamily="34" charset="0"/>
            </a:endParaRPr>
          </a:p>
        </p:txBody>
      </p:sp>
      <p:pic>
        <p:nvPicPr>
          <p:cNvPr id="13" name="Picture 3" descr="C:\Documents and Settings\Usuario\Mis documentos\bolsa de trabajo 333.jpg"/>
          <p:cNvPicPr>
            <a:picLocks noChangeAspect="1" noChangeArrowheads="1"/>
          </p:cNvPicPr>
          <p:nvPr/>
        </p:nvPicPr>
        <p:blipFill>
          <a:blip r:embed="rId2"/>
          <a:srcRect/>
          <a:stretch>
            <a:fillRect/>
          </a:stretch>
        </p:blipFill>
        <p:spPr bwMode="auto">
          <a:xfrm>
            <a:off x="188026" y="1372261"/>
            <a:ext cx="4286992" cy="2670628"/>
          </a:xfrm>
          <a:prstGeom prst="rect">
            <a:avLst/>
          </a:prstGeom>
          <a:noFill/>
        </p:spPr>
      </p:pic>
      <p:pic>
        <p:nvPicPr>
          <p:cNvPr id="14" name="Picture 2" descr="C:\Documents and Settings\Usuario\Mis documentos\bolsa de trabajo 222.jpg"/>
          <p:cNvPicPr>
            <a:picLocks noChangeAspect="1" noChangeArrowheads="1"/>
          </p:cNvPicPr>
          <p:nvPr/>
        </p:nvPicPr>
        <p:blipFill>
          <a:blip r:embed="rId3"/>
          <a:srcRect/>
          <a:stretch>
            <a:fillRect/>
          </a:stretch>
        </p:blipFill>
        <p:spPr bwMode="auto">
          <a:xfrm>
            <a:off x="4247555" y="1395350"/>
            <a:ext cx="4674772" cy="2636323"/>
          </a:xfrm>
          <a:prstGeom prst="rect">
            <a:avLst/>
          </a:prstGeom>
          <a:noFill/>
        </p:spPr>
      </p:pic>
      <p:sp>
        <p:nvSpPr>
          <p:cNvPr id="15" name="14 CuadroTexto"/>
          <p:cNvSpPr txBox="1"/>
          <p:nvPr/>
        </p:nvSpPr>
        <p:spPr>
          <a:xfrm>
            <a:off x="263236" y="4360223"/>
            <a:ext cx="8519886" cy="1323439"/>
          </a:xfrm>
          <a:prstGeom prst="rect">
            <a:avLst/>
          </a:prstGeom>
          <a:noFill/>
        </p:spPr>
        <p:txBody>
          <a:bodyPr wrap="square" rtlCol="0">
            <a:spAutoFit/>
          </a:bodyPr>
          <a:lstStyle/>
          <a:p>
            <a:pPr algn="just"/>
            <a:r>
              <a:rPr lang="es-ES" sz="2000" dirty="0" smtClean="0">
                <a:latin typeface="Arial" pitchFamily="34" charset="0"/>
                <a:cs typeface="Arial" pitchFamily="34" charset="0"/>
              </a:rPr>
              <a:t>El </a:t>
            </a:r>
            <a:r>
              <a:rPr lang="es-ES" sz="2000" dirty="0" smtClean="0">
                <a:latin typeface="Arial" pitchFamily="34" charset="0"/>
                <a:cs typeface="Arial" pitchFamily="34" charset="0"/>
              </a:rPr>
              <a:t>Instituto de la Juventud participó en la Feria del empleo, realizada en el Auditorio </a:t>
            </a:r>
            <a:r>
              <a:rPr lang="es-ES" sz="2000" dirty="0" err="1" smtClean="0">
                <a:latin typeface="Arial" pitchFamily="34" charset="0"/>
                <a:cs typeface="Arial" pitchFamily="34" charset="0"/>
              </a:rPr>
              <a:t>Mpal</a:t>
            </a:r>
            <a:r>
              <a:rPr lang="es-ES" sz="2000" dirty="0" smtClean="0">
                <a:latin typeface="Arial" pitchFamily="34" charset="0"/>
                <a:cs typeface="Arial" pitchFamily="34" charset="0"/>
              </a:rPr>
              <a:t>., </a:t>
            </a:r>
            <a:r>
              <a:rPr lang="es-ES" sz="2000" dirty="0" smtClean="0">
                <a:latin typeface="Arial" pitchFamily="34" charset="0"/>
                <a:cs typeface="Arial" pitchFamily="34" charset="0"/>
              </a:rPr>
              <a:t>en </a:t>
            </a:r>
            <a:r>
              <a:rPr lang="es-ES" sz="2000" dirty="0" smtClean="0">
                <a:latin typeface="Arial" pitchFamily="34" charset="0"/>
                <a:cs typeface="Arial" pitchFamily="34" charset="0"/>
              </a:rPr>
              <a:t>donde se instaló </a:t>
            </a:r>
            <a:r>
              <a:rPr lang="es-ES" sz="2000" dirty="0" smtClean="0">
                <a:latin typeface="Arial" pitchFamily="34" charset="0"/>
                <a:cs typeface="Arial" pitchFamily="34" charset="0"/>
              </a:rPr>
              <a:t>un stand para brindar atención a los jóvenes juarenses invitándolos a las diferentes actividades del mismo y brindándoles información. </a:t>
            </a:r>
            <a:endParaRPr lang="es-MX" sz="2000" dirty="0">
              <a:latin typeface="Arial" pitchFamily="34" charset="0"/>
              <a:cs typeface="Arial" pitchFamily="34" charset="0"/>
            </a:endParaRPr>
          </a:p>
        </p:txBody>
      </p:sp>
    </p:spTree>
    <p:extLst>
      <p:ext uri="{BB962C8B-B14F-4D97-AF65-F5344CB8AC3E}">
        <p14:creationId xmlns:p14="http://schemas.microsoft.com/office/powerpoint/2010/main" val="3474949917"/>
      </p:ext>
    </p:extLst>
  </p:cSld>
  <p:clrMapOvr>
    <a:masterClrMapping/>
  </p:clrMapOvr>
  <p:transition spd="slow">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578586" y="478865"/>
            <a:ext cx="5996898" cy="584775"/>
          </a:xfrm>
          <a:prstGeom prst="rect">
            <a:avLst/>
          </a:prstGeom>
          <a:noFill/>
        </p:spPr>
        <p:txBody>
          <a:bodyPr wrap="none" rtlCol="0">
            <a:spAutoFit/>
          </a:bodyPr>
          <a:lstStyle/>
          <a:p>
            <a:pPr algn="ctr"/>
            <a:r>
              <a:rPr lang="en-US" sz="3200" b="1" i="1" dirty="0" smtClean="0">
                <a:solidFill>
                  <a:srgbClr val="FFFF66"/>
                </a:solidFill>
                <a:latin typeface="Arial" panose="020B0604020202020204" pitchFamily="34" charset="0"/>
                <a:cs typeface="Arial" panose="020B0604020202020204" pitchFamily="34" charset="0"/>
              </a:rPr>
              <a:t>INSTITUTO DE LA JUVENTUD</a:t>
            </a:r>
          </a:p>
        </p:txBody>
      </p:sp>
      <p:sp>
        <p:nvSpPr>
          <p:cNvPr id="6" name="CuadroTexto 3"/>
          <p:cNvSpPr txBox="1"/>
          <p:nvPr/>
        </p:nvSpPr>
        <p:spPr>
          <a:xfrm>
            <a:off x="2447713" y="6405529"/>
            <a:ext cx="4660187" cy="369332"/>
          </a:xfrm>
          <a:prstGeom prst="rect">
            <a:avLst/>
          </a:prstGeom>
          <a:noFill/>
        </p:spPr>
        <p:txBody>
          <a:bodyPr wrap="none" rtlCol="0">
            <a:spAutoFit/>
          </a:bodyPr>
          <a:lstStyle/>
          <a:p>
            <a:pPr algn="ctr"/>
            <a:r>
              <a:rPr lang="en-US" b="1" i="1" dirty="0" smtClean="0">
                <a:solidFill>
                  <a:srgbClr val="FFFF66"/>
                </a:solidFill>
                <a:latin typeface="Arial" panose="020B0604020202020204" pitchFamily="34" charset="0"/>
                <a:cs typeface="Arial" panose="020B0604020202020204" pitchFamily="34" charset="0"/>
              </a:rPr>
              <a:t>SECRETARÍA DE DESARROLLO SOCIAL</a:t>
            </a:r>
            <a:endParaRPr lang="es-ES" b="1" i="1" dirty="0">
              <a:solidFill>
                <a:srgbClr val="FFFF66"/>
              </a:solidFill>
              <a:latin typeface="Arial" panose="020B0604020202020204" pitchFamily="34" charset="0"/>
              <a:cs typeface="Arial" panose="020B0604020202020204" pitchFamily="34" charset="0"/>
            </a:endParaRPr>
          </a:p>
        </p:txBody>
      </p:sp>
      <p:sp>
        <p:nvSpPr>
          <p:cNvPr id="7" name="6 Rectángulo"/>
          <p:cNvSpPr/>
          <p:nvPr/>
        </p:nvSpPr>
        <p:spPr>
          <a:xfrm>
            <a:off x="1410140" y="0"/>
            <a:ext cx="6378670" cy="584775"/>
          </a:xfrm>
          <a:prstGeom prst="rect">
            <a:avLst/>
          </a:prstGeom>
        </p:spPr>
        <p:txBody>
          <a:bodyPr wrap="none">
            <a:spAutoFit/>
          </a:bodyPr>
          <a:lstStyle/>
          <a:p>
            <a:pPr algn="ctr"/>
            <a:r>
              <a:rPr lang="en-US" sz="3200" b="1" i="1" dirty="0" smtClean="0">
                <a:solidFill>
                  <a:srgbClr val="FFFF66"/>
                </a:solidFill>
                <a:latin typeface="Arial" panose="020B0604020202020204" pitchFamily="34" charset="0"/>
                <a:cs typeface="Arial" panose="020B0604020202020204" pitchFamily="34" charset="0"/>
              </a:rPr>
              <a:t> Compromisos </a:t>
            </a:r>
            <a:r>
              <a:rPr lang="en-US" sz="3200" b="1" i="1" dirty="0" err="1" smtClean="0">
                <a:solidFill>
                  <a:srgbClr val="FFFF66"/>
                </a:solidFill>
                <a:latin typeface="Arial" panose="020B0604020202020204" pitchFamily="34" charset="0"/>
                <a:cs typeface="Arial" panose="020B0604020202020204" pitchFamily="34" charset="0"/>
              </a:rPr>
              <a:t>para</a:t>
            </a:r>
            <a:r>
              <a:rPr lang="en-US" sz="3200" b="1" i="1" dirty="0" smtClean="0">
                <a:solidFill>
                  <a:srgbClr val="FFFF66"/>
                </a:solidFill>
                <a:latin typeface="Arial" panose="020B0604020202020204" pitchFamily="34" charset="0"/>
                <a:cs typeface="Arial" panose="020B0604020202020204" pitchFamily="34" charset="0"/>
              </a:rPr>
              <a:t> </a:t>
            </a:r>
            <a:r>
              <a:rPr lang="en-US" sz="3200" b="1" i="1" dirty="0" err="1" smtClean="0">
                <a:solidFill>
                  <a:srgbClr val="FFFF66"/>
                </a:solidFill>
                <a:latin typeface="Arial" panose="020B0604020202020204" pitchFamily="34" charset="0"/>
                <a:cs typeface="Arial" panose="020B0604020202020204" pitchFamily="34" charset="0"/>
              </a:rPr>
              <a:t>Junio</a:t>
            </a:r>
            <a:r>
              <a:rPr lang="en-US" sz="3200" b="1" i="1" dirty="0" smtClean="0">
                <a:solidFill>
                  <a:srgbClr val="FFFF66"/>
                </a:solidFill>
                <a:latin typeface="Arial" panose="020B0604020202020204" pitchFamily="34" charset="0"/>
                <a:cs typeface="Arial" panose="020B0604020202020204" pitchFamily="34" charset="0"/>
              </a:rPr>
              <a:t> 2014 </a:t>
            </a:r>
            <a:endParaRPr lang="es-ES" sz="3200" b="1" i="1" dirty="0">
              <a:solidFill>
                <a:srgbClr val="FFFF66"/>
              </a:solidFill>
              <a:latin typeface="Arial" panose="020B0604020202020204" pitchFamily="34" charset="0"/>
              <a:cs typeface="Arial" panose="020B0604020202020204" pitchFamily="34" charset="0"/>
            </a:endParaRPr>
          </a:p>
        </p:txBody>
      </p:sp>
      <p:sp>
        <p:nvSpPr>
          <p:cNvPr id="11" name="10 CuadroTexto"/>
          <p:cNvSpPr txBox="1"/>
          <p:nvPr/>
        </p:nvSpPr>
        <p:spPr>
          <a:xfrm>
            <a:off x="176451" y="1893839"/>
            <a:ext cx="8967549" cy="3785652"/>
          </a:xfrm>
          <a:prstGeom prst="rect">
            <a:avLst/>
          </a:prstGeom>
          <a:noFill/>
        </p:spPr>
        <p:txBody>
          <a:bodyPr wrap="square" rtlCol="0">
            <a:spAutoFit/>
          </a:bodyPr>
          <a:lstStyle/>
          <a:p>
            <a:endParaRPr lang="es-MX" sz="2400" dirty="0">
              <a:cs typeface="Arial" pitchFamily="34" charset="0"/>
            </a:endParaRPr>
          </a:p>
          <a:p>
            <a:pPr algn="just">
              <a:buFont typeface="Arial" pitchFamily="34" charset="0"/>
              <a:buChar char="•"/>
            </a:pPr>
            <a:r>
              <a:rPr lang="es-MX" sz="2400" dirty="0" smtClean="0"/>
              <a:t> </a:t>
            </a:r>
            <a:r>
              <a:rPr lang="es-MX" sz="2400" dirty="0" smtClean="0">
                <a:latin typeface="Arial" pitchFamily="34" charset="0"/>
                <a:cs typeface="Arial" pitchFamily="34" charset="0"/>
              </a:rPr>
              <a:t>Elaboración del instrumento de medición para el diagnóstico situacional de la juventud juarense.</a:t>
            </a:r>
            <a:endParaRPr lang="es-MX" sz="2400" dirty="0">
              <a:latin typeface="Arial" pitchFamily="34" charset="0"/>
              <a:cs typeface="Arial" pitchFamily="34" charset="0"/>
            </a:endParaRPr>
          </a:p>
          <a:p>
            <a:pPr algn="just">
              <a:buFont typeface="Arial" pitchFamily="34" charset="0"/>
              <a:buChar char="•"/>
            </a:pPr>
            <a:r>
              <a:rPr lang="es-ES" sz="2400" dirty="0" smtClean="0">
                <a:latin typeface="Arial" pitchFamily="34" charset="0"/>
                <a:cs typeface="Arial" pitchFamily="34" charset="0"/>
              </a:rPr>
              <a:t>Realizar el diagnostico situacional de la juventud en las colonias: Santa Mónica, Colinas de San Juan y Los Cometas.</a:t>
            </a:r>
            <a:endParaRPr lang="es-MX" sz="2400" dirty="0" smtClean="0">
              <a:latin typeface="Arial" pitchFamily="34" charset="0"/>
              <a:cs typeface="Arial" pitchFamily="34" charset="0"/>
            </a:endParaRPr>
          </a:p>
          <a:p>
            <a:pPr algn="just">
              <a:buFont typeface="Arial" pitchFamily="34" charset="0"/>
              <a:buChar char="•"/>
            </a:pPr>
            <a:r>
              <a:rPr lang="es-MX" sz="2400" dirty="0">
                <a:latin typeface="Arial" pitchFamily="34" charset="0"/>
                <a:cs typeface="Arial" pitchFamily="34" charset="0"/>
              </a:rPr>
              <a:t> </a:t>
            </a:r>
            <a:r>
              <a:rPr lang="es-MX" sz="2400" dirty="0" smtClean="0">
                <a:latin typeface="Arial" pitchFamily="34" charset="0"/>
                <a:cs typeface="Arial" pitchFamily="34" charset="0"/>
              </a:rPr>
              <a:t>Evento “Raperos con causa”, que se hará a beneficio del DIF.</a:t>
            </a:r>
          </a:p>
          <a:p>
            <a:pPr algn="just">
              <a:buFont typeface="Arial" pitchFamily="34" charset="0"/>
              <a:buChar char="•"/>
            </a:pPr>
            <a:r>
              <a:rPr lang="es-MX" sz="2400" dirty="0" smtClean="0">
                <a:latin typeface="Arial" pitchFamily="34" charset="0"/>
                <a:cs typeface="Arial" pitchFamily="34" charset="0"/>
              </a:rPr>
              <a:t> Entrega de Becas para estudios de nivel medio-superior y superior a 9 beneficiarios</a:t>
            </a:r>
          </a:p>
          <a:p>
            <a:pPr algn="just">
              <a:buFont typeface="Arial" pitchFamily="34" charset="0"/>
              <a:buChar char="•"/>
            </a:pPr>
            <a:r>
              <a:rPr lang="es-MX" sz="2400" dirty="0" smtClean="0">
                <a:latin typeface="Arial" pitchFamily="34" charset="0"/>
                <a:cs typeface="Arial" pitchFamily="34" charset="0"/>
              </a:rPr>
              <a:t> Continuidad de clases de batucada, parkour, grafiti y skateboarding</a:t>
            </a:r>
            <a:r>
              <a:rPr lang="es-MX" sz="2400" dirty="0" smtClean="0"/>
              <a:t>.</a:t>
            </a:r>
          </a:p>
        </p:txBody>
      </p:sp>
    </p:spTree>
    <p:extLst>
      <p:ext uri="{BB962C8B-B14F-4D97-AF65-F5344CB8AC3E}">
        <p14:creationId xmlns:p14="http://schemas.microsoft.com/office/powerpoint/2010/main" val="88649881"/>
      </p:ext>
    </p:extLst>
  </p:cSld>
  <p:clrMapOvr>
    <a:masterClrMapping/>
  </p:clrMapOvr>
  <p:transition spd="slow">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855497" y="227309"/>
            <a:ext cx="7144330" cy="523220"/>
          </a:xfrm>
          <a:prstGeom prst="rect">
            <a:avLst/>
          </a:prstGeom>
          <a:noFill/>
        </p:spPr>
        <p:txBody>
          <a:bodyPr wrap="square" rtlCol="0">
            <a:spAutoFit/>
          </a:bodyPr>
          <a:lstStyle/>
          <a:p>
            <a:r>
              <a:rPr lang="es-MX" sz="2800" b="1" i="1" dirty="0" smtClean="0">
                <a:solidFill>
                  <a:srgbClr val="FFFF00"/>
                </a:solidFill>
              </a:rPr>
              <a:t>           </a:t>
            </a:r>
            <a:endParaRPr lang="es-MX" sz="3200" b="1" i="1" dirty="0">
              <a:solidFill>
                <a:srgbClr val="FFFF00"/>
              </a:solidFill>
            </a:endParaRPr>
          </a:p>
        </p:txBody>
      </p:sp>
      <p:sp>
        <p:nvSpPr>
          <p:cNvPr id="8" name="CuadroTexto 7"/>
          <p:cNvSpPr txBox="1"/>
          <p:nvPr/>
        </p:nvSpPr>
        <p:spPr>
          <a:xfrm>
            <a:off x="1584101" y="6478073"/>
            <a:ext cx="6001555" cy="369332"/>
          </a:xfrm>
          <a:prstGeom prst="rect">
            <a:avLst/>
          </a:prstGeom>
          <a:noFill/>
        </p:spPr>
        <p:txBody>
          <a:bodyPr wrap="square" rtlCol="0">
            <a:spAutoFit/>
          </a:bodyPr>
          <a:lstStyle/>
          <a:p>
            <a:endParaRPr lang="es-MX" dirty="0"/>
          </a:p>
        </p:txBody>
      </p:sp>
      <p:sp>
        <p:nvSpPr>
          <p:cNvPr id="9" name="CuadroTexto 8"/>
          <p:cNvSpPr txBox="1"/>
          <p:nvPr/>
        </p:nvSpPr>
        <p:spPr>
          <a:xfrm>
            <a:off x="1736501" y="6630473"/>
            <a:ext cx="6001555" cy="369332"/>
          </a:xfrm>
          <a:prstGeom prst="rect">
            <a:avLst/>
          </a:prstGeom>
          <a:noFill/>
        </p:spPr>
        <p:txBody>
          <a:bodyPr wrap="square" rtlCol="0">
            <a:spAutoFit/>
          </a:bodyPr>
          <a:lstStyle/>
          <a:p>
            <a:endParaRPr lang="es-MX" dirty="0"/>
          </a:p>
        </p:txBody>
      </p:sp>
      <p:sp>
        <p:nvSpPr>
          <p:cNvPr id="12" name="CuadroTexto 11"/>
          <p:cNvSpPr txBox="1"/>
          <p:nvPr/>
        </p:nvSpPr>
        <p:spPr>
          <a:xfrm>
            <a:off x="332862" y="478865"/>
            <a:ext cx="8488350" cy="584775"/>
          </a:xfrm>
          <a:prstGeom prst="rect">
            <a:avLst/>
          </a:prstGeom>
          <a:noFill/>
        </p:spPr>
        <p:txBody>
          <a:bodyPr wrap="none" rtlCol="0">
            <a:spAutoFit/>
          </a:bodyPr>
          <a:lstStyle/>
          <a:p>
            <a:pPr algn="ctr"/>
            <a:r>
              <a:rPr lang="en-US" sz="3200" b="1" i="1" dirty="0" smtClean="0">
                <a:solidFill>
                  <a:srgbClr val="FFFF66"/>
                </a:solidFill>
                <a:latin typeface="Arial" panose="020B0604020202020204" pitchFamily="34" charset="0"/>
                <a:cs typeface="Arial" panose="020B0604020202020204" pitchFamily="34" charset="0"/>
              </a:rPr>
              <a:t>DIRECCIÓN DE RECREACION Y EVENTOS</a:t>
            </a:r>
          </a:p>
        </p:txBody>
      </p:sp>
      <p:sp>
        <p:nvSpPr>
          <p:cNvPr id="14" name="CuadroTexto 3"/>
          <p:cNvSpPr txBox="1"/>
          <p:nvPr/>
        </p:nvSpPr>
        <p:spPr>
          <a:xfrm>
            <a:off x="3383391" y="6308486"/>
            <a:ext cx="2527167" cy="369332"/>
          </a:xfrm>
          <a:prstGeom prst="rect">
            <a:avLst/>
          </a:prstGeom>
          <a:noFill/>
        </p:spPr>
        <p:txBody>
          <a:bodyPr wrap="none" rtlCol="0">
            <a:spAutoFit/>
          </a:bodyPr>
          <a:lstStyle/>
          <a:p>
            <a:pPr algn="ctr"/>
            <a:r>
              <a:rPr lang="en-US" b="1" i="1" dirty="0" smtClean="0">
                <a:solidFill>
                  <a:srgbClr val="FFFF66"/>
                </a:solidFill>
                <a:latin typeface="Arial" panose="020B0604020202020204" pitchFamily="34" charset="0"/>
                <a:cs typeface="Arial" panose="020B0604020202020204" pitchFamily="34" charset="0"/>
              </a:rPr>
              <a:t>ACCIONES DE MAYO</a:t>
            </a:r>
          </a:p>
        </p:txBody>
      </p:sp>
      <p:sp>
        <p:nvSpPr>
          <p:cNvPr id="15" name="CuadroTexto 3"/>
          <p:cNvSpPr txBox="1"/>
          <p:nvPr/>
        </p:nvSpPr>
        <p:spPr>
          <a:xfrm>
            <a:off x="2246942" y="87088"/>
            <a:ext cx="4660187" cy="369332"/>
          </a:xfrm>
          <a:prstGeom prst="rect">
            <a:avLst/>
          </a:prstGeom>
          <a:noFill/>
        </p:spPr>
        <p:txBody>
          <a:bodyPr wrap="none" rtlCol="0">
            <a:spAutoFit/>
          </a:bodyPr>
          <a:lstStyle/>
          <a:p>
            <a:pPr algn="ctr"/>
            <a:r>
              <a:rPr lang="en-US" b="1" i="1" dirty="0" smtClean="0">
                <a:solidFill>
                  <a:srgbClr val="FFFF66"/>
                </a:solidFill>
                <a:latin typeface="Arial" panose="020B0604020202020204" pitchFamily="34" charset="0"/>
                <a:cs typeface="Arial" panose="020B0604020202020204" pitchFamily="34" charset="0"/>
              </a:rPr>
              <a:t>SECRETARÍA DE DESARROLLO SOCIAL</a:t>
            </a:r>
            <a:endParaRPr lang="es-ES" b="1" i="1" dirty="0">
              <a:solidFill>
                <a:srgbClr val="FFFF66"/>
              </a:solidFill>
              <a:latin typeface="Arial" panose="020B0604020202020204" pitchFamily="34" charset="0"/>
              <a:cs typeface="Arial" panose="020B0604020202020204" pitchFamily="34" charset="0"/>
            </a:endParaRPr>
          </a:p>
        </p:txBody>
      </p:sp>
      <p:pic>
        <p:nvPicPr>
          <p:cNvPr id="10" name="Imagen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1674" y="1428104"/>
            <a:ext cx="3002628" cy="2229495"/>
          </a:xfrm>
          <a:prstGeom prst="rect">
            <a:avLst/>
          </a:prstGeom>
        </p:spPr>
      </p:pic>
      <p:pic>
        <p:nvPicPr>
          <p:cNvPr id="11" name="Imagen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57575" y="1427088"/>
            <a:ext cx="2453427" cy="2216657"/>
          </a:xfrm>
          <a:prstGeom prst="rect">
            <a:avLst/>
          </a:prstGeom>
        </p:spPr>
      </p:pic>
      <p:pic>
        <p:nvPicPr>
          <p:cNvPr id="13" name="Imagen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5783" y="1440943"/>
            <a:ext cx="3172498" cy="2216657"/>
          </a:xfrm>
          <a:prstGeom prst="rect">
            <a:avLst/>
          </a:prstGeom>
        </p:spPr>
      </p:pic>
      <p:sp>
        <p:nvSpPr>
          <p:cNvPr id="16" name="15 Rectángulo"/>
          <p:cNvSpPr/>
          <p:nvPr/>
        </p:nvSpPr>
        <p:spPr>
          <a:xfrm>
            <a:off x="207818" y="4256038"/>
            <a:ext cx="8728363" cy="1323439"/>
          </a:xfrm>
          <a:prstGeom prst="rect">
            <a:avLst/>
          </a:prstGeom>
        </p:spPr>
        <p:txBody>
          <a:bodyPr wrap="square">
            <a:spAutoFit/>
          </a:bodyPr>
          <a:lstStyle/>
          <a:p>
            <a:pPr algn="just">
              <a:buNone/>
            </a:pPr>
            <a:r>
              <a:rPr lang="es-MX" sz="2000" dirty="0" smtClean="0">
                <a:latin typeface="Arial" pitchFamily="34" charset="0"/>
                <a:cs typeface="Arial" pitchFamily="34" charset="0"/>
              </a:rPr>
              <a:t>Se apoyo al Instituto de la Juventud con el registro de participantes,  en la inauguración y competencia de </a:t>
            </a:r>
            <a:r>
              <a:rPr lang="es-MX" sz="2000" dirty="0" err="1" smtClean="0">
                <a:latin typeface="Arial" pitchFamily="34" charset="0"/>
                <a:cs typeface="Arial" pitchFamily="34" charset="0"/>
              </a:rPr>
              <a:t>Skate</a:t>
            </a:r>
            <a:r>
              <a:rPr lang="es-MX" sz="2000" dirty="0" smtClean="0">
                <a:latin typeface="Arial" pitchFamily="34" charset="0"/>
                <a:cs typeface="Arial" pitchFamily="34" charset="0"/>
              </a:rPr>
              <a:t> Park en la Col. Santa Lucía, posteriormente acudimos a la Unidad Deportiva para apoyar al montaje de mesas y sillas para el evento masivo del día de las madres y día del niño. </a:t>
            </a:r>
            <a:endParaRPr lang="es-MX" sz="2000" dirty="0">
              <a:latin typeface="Arial" pitchFamily="34" charset="0"/>
              <a:cs typeface="Arial" pitchFamily="34" charset="0"/>
            </a:endParaRPr>
          </a:p>
        </p:txBody>
      </p:sp>
    </p:spTree>
    <p:extLst>
      <p:ext uri="{BB962C8B-B14F-4D97-AF65-F5344CB8AC3E}">
        <p14:creationId xmlns:p14="http://schemas.microsoft.com/office/powerpoint/2010/main" val="190397008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3050</TotalTime>
  <Words>2498</Words>
  <Application>Microsoft Office PowerPoint</Application>
  <PresentationFormat>Presentación en pantalla (4:3)</PresentationFormat>
  <Paragraphs>327</Paragraphs>
  <Slides>46</Slides>
  <Notes>1</Notes>
  <HiddenSlides>0</HiddenSlides>
  <MMClips>0</MMClips>
  <ScaleCrop>false</ScaleCrop>
  <HeadingPairs>
    <vt:vector size="4" baseType="variant">
      <vt:variant>
        <vt:lpstr>Tema</vt:lpstr>
      </vt:variant>
      <vt:variant>
        <vt:i4>1</vt:i4>
      </vt:variant>
      <vt:variant>
        <vt:lpstr>Títulos de diapositiva</vt:lpstr>
      </vt:variant>
      <vt:variant>
        <vt:i4>46</vt:i4>
      </vt:variant>
    </vt:vector>
  </HeadingPairs>
  <TitlesOfParts>
    <vt:vector size="47"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 Witrón</dc:creator>
  <cp:lastModifiedBy>Desarrollo Social</cp:lastModifiedBy>
  <cp:revision>344</cp:revision>
  <dcterms:created xsi:type="dcterms:W3CDTF">2014-04-09T14:38:56Z</dcterms:created>
  <dcterms:modified xsi:type="dcterms:W3CDTF">2014-06-04T22:02:29Z</dcterms:modified>
</cp:coreProperties>
</file>